
<file path=[Content_Types].xml><?xml version="1.0" encoding="utf-8"?>
<Types xmlns="http://schemas.openxmlformats.org/package/2006/content-types">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9"/>
  </p:notesMasterIdLst>
  <p:sldIdLst>
    <p:sldId id="859" r:id="rId2"/>
    <p:sldId id="1140" r:id="rId3"/>
    <p:sldId id="1143" r:id="rId4"/>
    <p:sldId id="1210" r:id="rId5"/>
    <p:sldId id="1145" r:id="rId6"/>
    <p:sldId id="1211" r:id="rId7"/>
    <p:sldId id="1141" r:id="rId8"/>
    <p:sldId id="1212" r:id="rId9"/>
    <p:sldId id="1148" r:id="rId10"/>
    <p:sldId id="1178" r:id="rId11"/>
    <p:sldId id="1150" r:id="rId12"/>
    <p:sldId id="1152" r:id="rId13"/>
    <p:sldId id="1214" r:id="rId14"/>
    <p:sldId id="1154" r:id="rId15"/>
    <p:sldId id="1215" r:id="rId16"/>
    <p:sldId id="1156" r:id="rId17"/>
    <p:sldId id="1157" r:id="rId18"/>
    <p:sldId id="1158" r:id="rId19"/>
    <p:sldId id="1159" r:id="rId20"/>
    <p:sldId id="1160" r:id="rId21"/>
    <p:sldId id="1161" r:id="rId22"/>
    <p:sldId id="1167" r:id="rId23"/>
    <p:sldId id="1162" r:id="rId24"/>
    <p:sldId id="1168" r:id="rId25"/>
    <p:sldId id="1169" r:id="rId26"/>
    <p:sldId id="1217" r:id="rId27"/>
    <p:sldId id="1179" r:id="rId28"/>
    <p:sldId id="1170" r:id="rId29"/>
    <p:sldId id="1171" r:id="rId30"/>
    <p:sldId id="1180" r:id="rId31"/>
    <p:sldId id="1218" r:id="rId32"/>
    <p:sldId id="1228" r:id="rId33"/>
    <p:sldId id="1185" r:id="rId34"/>
    <p:sldId id="1183" r:id="rId35"/>
    <p:sldId id="1186" r:id="rId36"/>
    <p:sldId id="1181" r:id="rId37"/>
    <p:sldId id="1182" r:id="rId38"/>
    <p:sldId id="1184" r:id="rId39"/>
    <p:sldId id="1164" r:id="rId40"/>
    <p:sldId id="1165" r:id="rId41"/>
    <p:sldId id="1187" r:id="rId42"/>
    <p:sldId id="1203" r:id="rId43"/>
    <p:sldId id="1188" r:id="rId44"/>
    <p:sldId id="1219" r:id="rId45"/>
    <p:sldId id="1166" r:id="rId46"/>
    <p:sldId id="1193" r:id="rId47"/>
    <p:sldId id="1189" r:id="rId48"/>
    <p:sldId id="1190" r:id="rId49"/>
    <p:sldId id="1191" r:id="rId50"/>
    <p:sldId id="1192" r:id="rId51"/>
    <p:sldId id="1172" r:id="rId52"/>
    <p:sldId id="1173" r:id="rId53"/>
    <p:sldId id="1194" r:id="rId54"/>
    <p:sldId id="1204" r:id="rId55"/>
    <p:sldId id="1195" r:id="rId56"/>
    <p:sldId id="1206" r:id="rId57"/>
    <p:sldId id="1196" r:id="rId58"/>
    <p:sldId id="1226" r:id="rId59"/>
    <p:sldId id="1227" r:id="rId60"/>
    <p:sldId id="1175" r:id="rId61"/>
    <p:sldId id="1208" r:id="rId62"/>
    <p:sldId id="1197" r:id="rId63"/>
    <p:sldId id="1209" r:id="rId64"/>
    <p:sldId id="1199" r:id="rId65"/>
    <p:sldId id="1223" r:id="rId66"/>
    <p:sldId id="1216" r:id="rId67"/>
    <p:sldId id="1202" r:id="rId68"/>
  </p:sldIdLst>
  <p:sldSz cx="12190413" cy="6858000"/>
  <p:notesSz cx="6858000" cy="9144000"/>
  <p:defaultTextStyle>
    <a:defPPr>
      <a:defRPr lang="zh-CN"/>
    </a:defPPr>
    <a:lvl1pPr algn="l" rtl="0" eaLnBrk="0" fontAlgn="base" hangingPunct="0">
      <a:spcBef>
        <a:spcPct val="0"/>
      </a:spcBef>
      <a:spcAft>
        <a:spcPct val="0"/>
      </a:spcAft>
      <a:defRPr sz="2800" b="1" kern="1200">
        <a:solidFill>
          <a:srgbClr val="FF0000"/>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0"/>
      </a:spcBef>
      <a:spcAft>
        <a:spcPct val="0"/>
      </a:spcAft>
      <a:defRPr sz="2800" b="1" kern="1200">
        <a:solidFill>
          <a:srgbClr val="FF0000"/>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0"/>
      </a:spcBef>
      <a:spcAft>
        <a:spcPct val="0"/>
      </a:spcAft>
      <a:defRPr sz="2800" b="1" kern="1200">
        <a:solidFill>
          <a:srgbClr val="FF0000"/>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0"/>
      </a:spcBef>
      <a:spcAft>
        <a:spcPct val="0"/>
      </a:spcAft>
      <a:defRPr sz="2800" b="1" kern="1200">
        <a:solidFill>
          <a:srgbClr val="FF0000"/>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0"/>
      </a:spcBef>
      <a:spcAft>
        <a:spcPct val="0"/>
      </a:spcAft>
      <a:defRPr sz="2800" b="1"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b="1"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b="1"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b="1"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b="1"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58" userDrawn="1">
          <p15:clr>
            <a:srgbClr val="A4A3A4"/>
          </p15:clr>
        </p15:guide>
        <p15:guide id="2" pos="5096" userDrawn="1">
          <p15:clr>
            <a:srgbClr val="A4A3A4"/>
          </p15:clr>
        </p15:guide>
      </p15:sldGuideLst>
    </p:ext>
    <p:ext uri="{2D200454-40CA-4A62-9FC3-DE9A4176ACB9}">
      <p15:notesGuideLst xmlns:p15="http://schemas.microsoft.com/office/powerpoint/2012/main">
        <p15:guide id="1" orient="horz" pos="2878">
          <p15:clr>
            <a:srgbClr val="A4A3A4"/>
          </p15:clr>
        </p15:guide>
        <p15:guide id="2" pos="213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EEF"/>
    <a:srgbClr val="E1F4FC"/>
    <a:srgbClr val="FF0000"/>
    <a:srgbClr val="2A938C"/>
    <a:srgbClr val="39B97A"/>
    <a:srgbClr val="1EB26A"/>
    <a:srgbClr val="E3F2E7"/>
    <a:srgbClr val="8DC369"/>
    <a:srgbClr val="009900"/>
    <a:srgbClr val="6281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06" autoAdjust="0"/>
  </p:normalViewPr>
  <p:slideViewPr>
    <p:cSldViewPr showGuides="1">
      <p:cViewPr varScale="1">
        <p:scale>
          <a:sx n="106" d="100"/>
          <a:sy n="106" d="100"/>
        </p:scale>
        <p:origin x="588" y="120"/>
      </p:cViewPr>
      <p:guideLst>
        <p:guide orient="horz" pos="2158"/>
        <p:guide pos="5096"/>
      </p:guideLst>
    </p:cSldViewPr>
  </p:slideViewPr>
  <p:notesTextViewPr>
    <p:cViewPr>
      <p:scale>
        <a:sx n="1" d="1"/>
        <a:sy n="1" d="1"/>
      </p:scale>
      <p:origin x="0" y="0"/>
    </p:cViewPr>
  </p:notesTextViewPr>
  <p:sorterViewPr>
    <p:cViewPr>
      <p:scale>
        <a:sx n="100" d="100"/>
        <a:sy n="100" d="100"/>
      </p:scale>
      <p:origin x="0" y="3954"/>
    </p:cViewPr>
  </p:sorterViewPr>
  <p:notesViewPr>
    <p:cSldViewPr>
      <p:cViewPr varScale="1">
        <p:scale>
          <a:sx n="85" d="100"/>
          <a:sy n="85" d="100"/>
        </p:scale>
        <p:origin x="3804" y="72"/>
      </p:cViewPr>
      <p:guideLst>
        <p:guide orient="horz" pos="2878"/>
        <p:guide pos="2134"/>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b="0" smtClean="0">
                <a:solidFill>
                  <a:schemeClr val="tx1"/>
                </a:solidFill>
                <a:latin typeface="+mn-lt"/>
                <a:ea typeface="+mn-ea"/>
              </a:defRPr>
            </a:lvl1pPr>
          </a:lstStyle>
          <a:p>
            <a:pPr>
              <a:defRPr/>
            </a:pPr>
            <a:fld id="{676DD8E7-ADCF-4362-B87F-019A5BEFE471}" type="datetimeFigureOut">
              <a:rPr lang="zh-CN" altLang="en-US"/>
              <a:t>2025/9/17</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eaLnBrk="1" fontAlgn="auto" hangingPunct="1">
              <a:spcBef>
                <a:spcPts val="0"/>
              </a:spcBef>
              <a:spcAft>
                <a:spcPts val="0"/>
              </a:spcAft>
              <a:defRPr sz="1200" b="0" smtClean="0">
                <a:solidFill>
                  <a:schemeClr val="tx1"/>
                </a:solidFill>
                <a:latin typeface="+mn-lt"/>
                <a:ea typeface="+mn-ea"/>
              </a:defRPr>
            </a:lvl1pPr>
          </a:lstStyle>
          <a:p>
            <a:pPr>
              <a:defRPr/>
            </a:pPr>
            <a:fld id="{6DA6677A-7160-4083-9553-F35DCC12160A}"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360854" y="746120"/>
            <a:ext cx="11485848" cy="576248"/>
          </a:xfrm>
        </p:spPr>
        <p:txBody>
          <a:bodyPr wrap="square">
            <a:spAutoFit/>
          </a:bodyPr>
          <a:lstStyle>
            <a:lvl1pPr marL="0" indent="0" algn="just">
              <a:lnSpc>
                <a:spcPct val="150000"/>
              </a:lnSpc>
              <a:spcBef>
                <a:spcPts val="0"/>
              </a:spcBef>
              <a:buFontTx/>
              <a:buNone/>
              <a:tabLst>
                <a:tab pos="5645150" algn="l"/>
                <a:tab pos="9862820" algn="l"/>
              </a:tabLst>
              <a:defRPr sz="2400" b="0"/>
            </a:lvl1pPr>
            <a:lvl2pPr marL="457200" indent="0">
              <a:buFontTx/>
              <a:buNone/>
              <a:defRPr sz="2800" b="1"/>
            </a:lvl2pPr>
            <a:lvl3pPr marL="914400" indent="0">
              <a:buFontTx/>
              <a:buNone/>
              <a:defRPr sz="2800" b="1"/>
            </a:lvl3pPr>
            <a:lvl4pPr marL="1371600" indent="0">
              <a:buFontTx/>
              <a:buNone/>
              <a:defRPr sz="2800" b="1"/>
            </a:lvl4pPr>
            <a:lvl5pPr marL="1828800" indent="0">
              <a:buFontTx/>
              <a:buNone/>
              <a:defRPr sz="2800" b="1"/>
            </a:lvl5pPr>
          </a:lstStyle>
          <a:p>
            <a:pPr lvl="0"/>
            <a:r>
              <a:rPr lang="zh-CN" altLang="en-US"/>
              <a:t>单击此处编辑母版文本样式</a:t>
            </a:r>
            <a:endParaRPr lang="zh-CN" altLang="en-US" dirty="0"/>
          </a:p>
        </p:txBody>
      </p:sp>
      <p:sp>
        <p:nvSpPr>
          <p:cNvPr id="6" name="文本框 5"/>
          <p:cNvSpPr txBox="1"/>
          <p:nvPr userDrawn="1"/>
        </p:nvSpPr>
        <p:spPr>
          <a:xfrm>
            <a:off x="4295006" y="-27384"/>
            <a:ext cx="7632848" cy="400110"/>
          </a:xfrm>
          <a:prstGeom prst="rect">
            <a:avLst/>
          </a:prstGeom>
          <a:noFill/>
        </p:spPr>
        <p:txBody>
          <a:bodyPr wrap="square" rtlCol="0">
            <a:spAutoFit/>
          </a:bodyPr>
          <a:lstStyle/>
          <a:p>
            <a:pPr algn="r" eaLnBrk="1" fontAlgn="auto" hangingPunct="1">
              <a:spcBef>
                <a:spcPts val="0"/>
              </a:spcBef>
              <a:spcAft>
                <a:spcPts val="0"/>
              </a:spcAft>
            </a:pPr>
            <a:r>
              <a:rPr lang="zh-CN" altLang="en-US" sz="2000" dirty="0">
                <a:solidFill>
                  <a:prstClr val="black"/>
                </a:solidFill>
                <a:latin typeface="楷体" panose="02010609060101010101" pitchFamily="49" charset="-122"/>
                <a:ea typeface="楷体" panose="02010609060101010101" pitchFamily="49" charset="-122"/>
              </a:rPr>
              <a:t>实验班提优训练 物理 九年级上 </a:t>
            </a:r>
            <a:r>
              <a:rPr lang="en-US" altLang="zh-CN" sz="2000" dirty="0">
                <a:solidFill>
                  <a:prstClr val="black"/>
                </a:solidFill>
                <a:latin typeface="楷体" panose="02010609060101010101" pitchFamily="49" charset="-122"/>
                <a:ea typeface="楷体" panose="02010609060101010101" pitchFamily="49" charset="-122"/>
              </a:rPr>
              <a:t>RMJY</a:t>
            </a:r>
            <a:endParaRPr lang="zh-CN" altLang="en-US" sz="2000" dirty="0">
              <a:solidFill>
                <a:prstClr val="black"/>
              </a:solidFill>
              <a:latin typeface="楷体" panose="02010609060101010101" pitchFamily="49" charset="-122"/>
              <a:ea typeface="楷体" panose="02010609060101010101" pitchFamily="49"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600" y="274638"/>
            <a:ext cx="1097121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609600" y="1600200"/>
            <a:ext cx="1097121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5"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b="0" smtClean="0">
                <a:solidFill>
                  <a:schemeClr val="tx1">
                    <a:tint val="75000"/>
                  </a:schemeClr>
                </a:solidFill>
                <a:latin typeface="+mn-lt"/>
                <a:ea typeface="+mn-ea"/>
              </a:defRPr>
            </a:lvl1pPr>
          </a:lstStyle>
          <a:p>
            <a:pPr>
              <a:defRPr/>
            </a:pPr>
            <a:fld id="{5A251CE3-0789-4FE2-9BCC-68528F2EDFEB}" type="datetimeFigureOut">
              <a:rPr lang="zh-CN" altLang="en-US"/>
              <a:t>2025/9/17</a:t>
            </a:fld>
            <a:endParaRPr lang="zh-CN" altLang="en-US"/>
          </a:p>
        </p:txBody>
      </p:sp>
      <p:sp>
        <p:nvSpPr>
          <p:cNvPr id="17" name="灯片编号占位符 5"/>
          <p:cNvSpPr>
            <a:spLocks noGrp="1"/>
          </p:cNvSpPr>
          <p:nvPr>
            <p:ph type="sldNum" sz="quarter" idx="4"/>
          </p:nvPr>
        </p:nvSpPr>
        <p:spPr>
          <a:xfrm>
            <a:off x="8736013" y="6356350"/>
            <a:ext cx="2844800" cy="365125"/>
          </a:xfrm>
          <a:prstGeom prst="rect">
            <a:avLst/>
          </a:prstGeom>
        </p:spPr>
        <p:txBody>
          <a:bodyPr vert="horz" lIns="91440" tIns="45720" rIns="91440" bIns="45720" rtlCol="0" anchor="ctr"/>
          <a:lstStyle>
            <a:lvl1pPr algn="r" eaLnBrk="1" fontAlgn="auto" hangingPunct="1">
              <a:spcBef>
                <a:spcPts val="0"/>
              </a:spcBef>
              <a:spcAft>
                <a:spcPts val="0"/>
              </a:spcAft>
              <a:defRPr sz="1200" b="0" smtClean="0">
                <a:solidFill>
                  <a:schemeClr val="tx1">
                    <a:tint val="75000"/>
                  </a:schemeClr>
                </a:solidFill>
                <a:latin typeface="+mn-lt"/>
                <a:ea typeface="+mn-ea"/>
              </a:defRPr>
            </a:lvl1pPr>
          </a:lstStyle>
          <a:p>
            <a:pPr>
              <a:defRPr/>
            </a:pPr>
            <a:fld id="{C2E4B378-20BA-44D9-BD0B-51CDB6E9541E}"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sz="4400">
          <a:solidFill>
            <a:schemeClr val="tx1"/>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sz="4400">
          <a:solidFill>
            <a:schemeClr val="tx1"/>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sz="4400">
          <a:solidFill>
            <a:schemeClr val="tx1"/>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a:solidFill>
            <a:schemeClr val="tx1"/>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a:solidFill>
            <a:schemeClr val="tx1"/>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a:solidFill>
            <a:schemeClr val="tx1"/>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a:solidFill>
            <a:schemeClr val="tx1"/>
          </a:solidFill>
          <a:latin typeface="Times New Roman" panose="02020603050405020304" pitchFamily="18"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1.png"/><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37.png"/></Relationships>
</file>

<file path=ppt/slides/_rels/slide4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8.png"/></Relationships>
</file>

<file path=ppt/slides/_rels/slide4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8.png"/></Relationships>
</file>

<file path=ppt/slides/_rels/slide5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34327" y="2597047"/>
            <a:ext cx="11523345" cy="1191993"/>
          </a:xfrm>
          <a:prstGeom prst="rect">
            <a:avLst/>
          </a:prstGeom>
          <a:noFill/>
        </p:spPr>
        <p:txBody>
          <a:bodyPr wrap="square" rtlCol="0">
            <a:spAutoFit/>
          </a:bodyPr>
          <a:lstStyle/>
          <a:p>
            <a:pPr algn="ctr" eaLnBrk="1" fontAlgn="auto" hangingPunct="1">
              <a:lnSpc>
                <a:spcPct val="150000"/>
              </a:lnSpc>
              <a:spcBef>
                <a:spcPts val="0"/>
              </a:spcBef>
              <a:spcAft>
                <a:spcPts val="0"/>
              </a:spcAft>
            </a:pPr>
            <a:r>
              <a:rPr lang="zh-CN" altLang="en-US" sz="5400">
                <a:solidFill>
                  <a:srgbClr val="549E39"/>
                </a:solidFill>
                <a:latin typeface="微软雅黑" panose="020B0503020204020204" pitchFamily="34" charset="-122"/>
                <a:ea typeface="微软雅黑" panose="020B0503020204020204" pitchFamily="34" charset="-122"/>
                <a:cs typeface="微软雅黑" panose="020B0503020204020204" pitchFamily="34" charset="-122"/>
              </a:rPr>
              <a:t>第十三章    内能</a:t>
            </a:r>
            <a:endParaRPr lang="en-US" altLang="zh-CN" sz="5400" dirty="0">
              <a:solidFill>
                <a:srgbClr val="549E39"/>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746120"/>
            <a:ext cx="11485848" cy="2792239"/>
          </a:xfrm>
        </p:spPr>
        <p:txBody>
          <a:bodyPr/>
          <a:lstStyle/>
          <a:p>
            <a:pPr hangingPunct="0">
              <a:spcAft>
                <a:spcPts val="0"/>
              </a:spcAft>
              <a:tabLst>
                <a:tab pos="6210935" algn="l"/>
              </a:tabLst>
            </a:pPr>
            <a:r>
              <a:rPr lang="zh-CN" altLang="zh-CN">
                <a:solidFill>
                  <a:srgbClr val="ED8574"/>
                </a:solidFill>
                <a:latin typeface="Times New Roman" panose="02020603050405020304" pitchFamily="18" charset="0"/>
                <a:ea typeface="黑体" panose="02010609060101010101" pitchFamily="49" charset="-122"/>
                <a:cs typeface="Times New Roman" panose="02020603050405020304" pitchFamily="18" charset="0"/>
              </a:rPr>
              <a:t>名师启发</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此题主要考查了热量</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温度</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内能</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功的关系</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首先要掌握其区别和联系</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在热传递过程中传递能量的多少叫热量</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热量是个过程量</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晶体熔化过程中</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吸收热量</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温度不变</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做功能改变物体内能</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对物体做功</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物体内能会增加</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物体对外做功</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物体内能会减少</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发生热传递时</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热量是从高温物体传向低温物体或从物体的高温部分传向低温部分</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方法技巧.eps" descr="id:2147489592;FounderCES"/>
          <p:cNvPicPr/>
          <p:nvPr/>
        </p:nvPicPr>
        <p:blipFill>
          <a:blip r:embed="rId2"/>
          <a:stretch>
            <a:fillRect/>
          </a:stretch>
        </p:blipFill>
        <p:spPr>
          <a:xfrm>
            <a:off x="334566" y="3558666"/>
            <a:ext cx="1682034" cy="493138"/>
          </a:xfrm>
          <a:prstGeom prst="rect">
            <a:avLst/>
          </a:prstGeom>
        </p:spPr>
      </p:pic>
      <p:sp>
        <p:nvSpPr>
          <p:cNvPr id="4" name="内容占位符 1"/>
          <p:cNvSpPr txBox="1"/>
          <p:nvPr/>
        </p:nvSpPr>
        <p:spPr bwMode="auto">
          <a:xfrm>
            <a:off x="360854" y="4002110"/>
            <a:ext cx="11485848"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720725" eaLnBrk="1" hangingPunct="0">
              <a:spcAft>
                <a:spcPts val="0"/>
              </a:spcAft>
              <a:tabLst>
                <a:tab pos="6210935" algn="l"/>
              </a:tabLst>
            </a:pP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内能和温度是物体本身就具有的</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而热量是伴随着热传递存在的</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内能和温度都是状态量</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而热量则是过程量</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物体吸收热量</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温度不一定升高</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物体温度升高</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内能一定增加</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三个物理量之间既有密切联系</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又有本质区别</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1XB6.eps" descr="id:2147489480;FounderCES"/>
          <p:cNvPicPr/>
          <p:nvPr/>
        </p:nvPicPr>
        <p:blipFill>
          <a:blip r:embed="rId2"/>
          <a:stretch>
            <a:fillRect/>
          </a:stretch>
        </p:blipFill>
        <p:spPr>
          <a:xfrm>
            <a:off x="1092150" y="917346"/>
            <a:ext cx="637609" cy="360040"/>
          </a:xfrm>
          <a:prstGeom prst="rect">
            <a:avLst/>
          </a:prstGeom>
        </p:spPr>
      </p:pic>
      <p:sp>
        <p:nvSpPr>
          <p:cNvPr id="2" name="内容占位符 1"/>
          <p:cNvSpPr>
            <a:spLocks noGrp="1"/>
          </p:cNvSpPr>
          <p:nvPr>
            <p:ph idx="1"/>
          </p:nvPr>
        </p:nvSpPr>
        <p:spPr>
          <a:xfrm>
            <a:off x="360854" y="746120"/>
            <a:ext cx="11485848" cy="1754326"/>
          </a:xfrm>
        </p:spPr>
        <p:txBody>
          <a:bodyPr/>
          <a:lstStyle/>
          <a:p>
            <a:pPr indent="716280" hangingPunct="0">
              <a:spcAft>
                <a:spcPts val="0"/>
              </a:spcAft>
              <a:tabLst>
                <a:tab pos="6210935" algn="l"/>
              </a:tabLst>
            </a:pPr>
            <a:r>
              <a:rPr lang="zh-CN" altLang="zh-CN" dirty="0">
                <a:solidFill>
                  <a:srgbClr val="FFFF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dirty="0">
                <a:solidFill>
                  <a:srgbClr val="FFFFFF"/>
                </a:solidFill>
                <a:ea typeface="宋体" panose="02010600030101010101" pitchFamily="2" charset="-122"/>
                <a:cs typeface="Times New Roman" panose="02020603050405020304" pitchFamily="18" charset="0"/>
              </a:rPr>
              <a:t>5</a:t>
            </a:r>
            <a:r>
              <a:rPr lang="en-US" altLang="zh-CN" dirty="0">
                <a:solidFill>
                  <a:srgbClr val="FFFFFF"/>
                </a:solidFill>
                <a:latin typeface="黑体" panose="02010609060101010101" pitchFamily="49" charset="-122"/>
                <a:ea typeface="宋体" panose="02010600030101010101" pitchFamily="2" charset="-122"/>
                <a:cs typeface="Times New Roman" panose="02020603050405020304" pitchFamily="18" charset="0"/>
              </a:rPr>
              <a:t> </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一个物体温度升高时，内能</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_________</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增加；一个物体内能增加时，温度</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________</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升高</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一个物体内能增加时，</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________</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吸收热量；一个物体吸收了热量，内能</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________</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增加</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填</a:t>
            </a:r>
            <a:r>
              <a:rPr lang="en-US" altLang="zh-CN"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a:t>
            </a:r>
            <a:r>
              <a:rPr lang="en-US" altLang="zh-CN"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不一定</a:t>
            </a:r>
            <a:r>
              <a:rPr lang="en-US" altLang="zh-CN"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矩形 7"/>
          <p:cNvSpPr/>
          <p:nvPr/>
        </p:nvSpPr>
        <p:spPr>
          <a:xfrm>
            <a:off x="5876471" y="835586"/>
            <a:ext cx="803425" cy="461665"/>
          </a:xfrm>
          <a:prstGeom prst="rect">
            <a:avLst/>
          </a:prstGeom>
        </p:spPr>
        <p:txBody>
          <a:bodyPr wrap="none">
            <a:spAutoFit/>
          </a:bodyPr>
          <a:lstStyle/>
          <a:p>
            <a:r>
              <a:rPr lang="zh-CN" altLang="zh-CN" sz="2400">
                <a:cs typeface="Times New Roman" panose="02020603050405020304" pitchFamily="18" charset="0"/>
              </a:rPr>
              <a:t>一定</a:t>
            </a:r>
            <a:endParaRPr lang="zh-CN" altLang="en-US"/>
          </a:p>
        </p:txBody>
      </p:sp>
      <p:sp>
        <p:nvSpPr>
          <p:cNvPr id="10" name="矩形 9"/>
          <p:cNvSpPr/>
          <p:nvPr/>
        </p:nvSpPr>
        <p:spPr>
          <a:xfrm>
            <a:off x="553588" y="1383159"/>
            <a:ext cx="1112805" cy="461665"/>
          </a:xfrm>
          <a:prstGeom prst="rect">
            <a:avLst/>
          </a:prstGeom>
        </p:spPr>
        <p:txBody>
          <a:bodyPr wrap="none">
            <a:spAutoFit/>
          </a:bodyPr>
          <a:lstStyle/>
          <a:p>
            <a:r>
              <a:rPr lang="zh-CN" altLang="zh-CN" sz="2400">
                <a:cs typeface="Times New Roman" panose="02020603050405020304" pitchFamily="18" charset="0"/>
              </a:rPr>
              <a:t>不一定</a:t>
            </a:r>
            <a:endParaRPr lang="zh-CN" altLang="en-US"/>
          </a:p>
        </p:txBody>
      </p:sp>
      <p:sp>
        <p:nvSpPr>
          <p:cNvPr id="12" name="矩形 11"/>
          <p:cNvSpPr/>
          <p:nvPr/>
        </p:nvSpPr>
        <p:spPr>
          <a:xfrm>
            <a:off x="5676603" y="1404150"/>
            <a:ext cx="1112805" cy="461665"/>
          </a:xfrm>
          <a:prstGeom prst="rect">
            <a:avLst/>
          </a:prstGeom>
        </p:spPr>
        <p:txBody>
          <a:bodyPr wrap="none">
            <a:spAutoFit/>
          </a:bodyPr>
          <a:lstStyle/>
          <a:p>
            <a:r>
              <a:rPr lang="zh-CN" altLang="zh-CN" sz="2400" dirty="0">
                <a:cs typeface="Times New Roman" panose="02020603050405020304" pitchFamily="18" charset="0"/>
              </a:rPr>
              <a:t>不一定</a:t>
            </a:r>
            <a:endParaRPr lang="zh-CN" altLang="en-US" dirty="0"/>
          </a:p>
        </p:txBody>
      </p:sp>
      <p:sp>
        <p:nvSpPr>
          <p:cNvPr id="14" name="矩形 13"/>
          <p:cNvSpPr/>
          <p:nvPr/>
        </p:nvSpPr>
        <p:spPr>
          <a:xfrm>
            <a:off x="797311" y="1947597"/>
            <a:ext cx="1112805" cy="461665"/>
          </a:xfrm>
          <a:prstGeom prst="rect">
            <a:avLst/>
          </a:prstGeom>
        </p:spPr>
        <p:txBody>
          <a:bodyPr wrap="none">
            <a:spAutoFit/>
          </a:bodyPr>
          <a:lstStyle/>
          <a:p>
            <a:r>
              <a:rPr lang="zh-CN" altLang="zh-CN" sz="2400">
                <a:cs typeface="Times New Roman" panose="02020603050405020304" pitchFamily="18" charset="0"/>
              </a:rPr>
              <a:t>不一定</a:t>
            </a:r>
            <a:endParaRPr lang="zh-CN" altLang="en-US"/>
          </a:p>
        </p:txBody>
      </p:sp>
      <p:sp>
        <p:nvSpPr>
          <p:cNvPr id="15" name="内容占位符 1"/>
          <p:cNvSpPr txBox="1"/>
          <p:nvPr/>
        </p:nvSpPr>
        <p:spPr bwMode="auto">
          <a:xfrm>
            <a:off x="352282" y="2420888"/>
            <a:ext cx="11485848"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AEEF"/>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物体温度升高时，内能一定增加；但物体内能增加时，温度不一定升高，如晶体熔化时内能增加，温度不变</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物体内能增加时，可能是吸收了热量，也可能是外界对物体做了功；物体吸收热量时若同时对外做功，则其内能不一定增加</a:t>
            </a:r>
            <a:r>
              <a:rPr lang="en-US" altLang="zh-CN">
                <a:latin typeface="宋体" panose="02010600030101010101" pitchFamily="2" charset="-122"/>
                <a:ea typeface="宋体" panose="02010600030101010101" pitchFamily="2" charset="-122"/>
                <a:cs typeface="Times New Roman" panose="02020603050405020304" pitchFamily="18" charset="0"/>
              </a:rPr>
              <a:t>.</a:t>
            </a:r>
          </a:p>
        </p:txBody>
      </p:sp>
      <p:sp>
        <p:nvSpPr>
          <p:cNvPr id="16" name="内容占位符 1"/>
          <p:cNvSpPr txBox="1"/>
          <p:nvPr/>
        </p:nvSpPr>
        <p:spPr bwMode="auto">
          <a:xfrm>
            <a:off x="371405" y="4043426"/>
            <a:ext cx="11485848"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zh-CN" altLang="zh-CN">
                <a:solidFill>
                  <a:srgbClr val="ED8574"/>
                </a:solidFill>
                <a:latin typeface="Times New Roman" panose="02020603050405020304" pitchFamily="18" charset="0"/>
                <a:ea typeface="黑体" panose="02010609060101010101" pitchFamily="49" charset="-122"/>
                <a:cs typeface="Times New Roman" panose="02020603050405020304" pitchFamily="18" charset="0"/>
              </a:rPr>
              <a:t>名师启发</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做功和热传递都能改变物体的内能</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物体温度升高</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内能增加</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但物体内能增加时</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温度不一定升高</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物体吸热同时对外做功</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内能不一定增加</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p>
        </p:txBody>
      </p:sp>
      <p:pic>
        <p:nvPicPr>
          <p:cNvPr id="17" name="方法技巧.eps" descr="id:2147489592;FounderCES"/>
          <p:cNvPicPr/>
          <p:nvPr/>
        </p:nvPicPr>
        <p:blipFill>
          <a:blip r:embed="rId3"/>
          <a:stretch>
            <a:fillRect/>
          </a:stretch>
        </p:blipFill>
        <p:spPr>
          <a:xfrm>
            <a:off x="334566" y="5153126"/>
            <a:ext cx="1682034" cy="493138"/>
          </a:xfrm>
          <a:prstGeom prst="rect">
            <a:avLst/>
          </a:prstGeom>
        </p:spPr>
      </p:pic>
      <p:sp>
        <p:nvSpPr>
          <p:cNvPr id="18" name="内容占位符 1"/>
          <p:cNvSpPr txBox="1"/>
          <p:nvPr/>
        </p:nvSpPr>
        <p:spPr bwMode="auto">
          <a:xfrm>
            <a:off x="360854" y="5651167"/>
            <a:ext cx="11485848" cy="559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0">
              <a:spcAft>
                <a:spcPts val="0"/>
              </a:spcAft>
              <a:tabLst>
                <a:tab pos="6210935" algn="l"/>
              </a:tabLst>
            </a:pP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在判断物体内能是否增加时</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应同时考虑物体吸热和做功的情况</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4" grpId="0"/>
      <p:bldP spid="15" grpId="0"/>
      <p:bldP spid="16"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1XB6.eps" descr="id:2147489480;FounderCES"/>
          <p:cNvPicPr/>
          <p:nvPr/>
        </p:nvPicPr>
        <p:blipFill>
          <a:blip r:embed="rId2"/>
          <a:stretch>
            <a:fillRect/>
          </a:stretch>
        </p:blipFill>
        <p:spPr>
          <a:xfrm>
            <a:off x="1086524" y="1331138"/>
            <a:ext cx="637609" cy="360040"/>
          </a:xfrm>
          <a:prstGeom prst="rect">
            <a:avLst/>
          </a:prstGeom>
        </p:spPr>
      </p:pic>
      <p:pic>
        <p:nvPicPr>
          <p:cNvPr id="4" name="考点.eps" descr="id:2147489473;FounderCES"/>
          <p:cNvPicPr/>
          <p:nvPr/>
        </p:nvPicPr>
        <p:blipFill>
          <a:blip r:embed="rId3"/>
          <a:stretch>
            <a:fillRect/>
          </a:stretch>
        </p:blipFill>
        <p:spPr>
          <a:xfrm>
            <a:off x="406574" y="792080"/>
            <a:ext cx="864096" cy="360040"/>
          </a:xfrm>
          <a:prstGeom prst="rect">
            <a:avLst/>
          </a:prstGeom>
        </p:spPr>
      </p:pic>
      <p:sp>
        <p:nvSpPr>
          <p:cNvPr id="2" name="内容占位符 1"/>
          <p:cNvSpPr>
            <a:spLocks noGrp="1"/>
          </p:cNvSpPr>
          <p:nvPr>
            <p:ph idx="1"/>
          </p:nvPr>
        </p:nvSpPr>
        <p:spPr>
          <a:xfrm>
            <a:off x="360854" y="620688"/>
            <a:ext cx="11485848" cy="3900235"/>
          </a:xfrm>
        </p:spPr>
        <p:txBody>
          <a:bodyPr/>
          <a:lstStyle/>
          <a:p>
            <a:pPr hangingPunct="0">
              <a:spcAft>
                <a:spcPts val="0"/>
              </a:spcAft>
              <a:tabLst>
                <a:tab pos="6210935" algn="l"/>
              </a:tabLst>
            </a:pPr>
            <a:r>
              <a:rPr lang="zh-CN" altLang="zh-CN" dirty="0">
                <a:solidFill>
                  <a:srgbClr val="FFFFFF"/>
                </a:solidFill>
                <a:latin typeface="Times New Roman" panose="02020603050405020304" pitchFamily="18" charset="0"/>
                <a:ea typeface="黑体" panose="02010609060101010101" pitchFamily="49" charset="-122"/>
                <a:cs typeface="Times New Roman" panose="02020603050405020304" pitchFamily="18" charset="0"/>
              </a:rPr>
              <a:t>考点</a:t>
            </a:r>
            <a:r>
              <a:rPr lang="en-US" altLang="zh-CN" dirty="0">
                <a:solidFill>
                  <a:srgbClr val="FFFFFF"/>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solidFill>
                  <a:srgbClr val="2A938C"/>
                </a:solidFill>
                <a:latin typeface="Times New Roman" panose="02020603050405020304" pitchFamily="18" charset="0"/>
                <a:ea typeface="黑体" panose="02010609060101010101" pitchFamily="49" charset="-122"/>
                <a:cs typeface="Times New Roman" panose="02020603050405020304" pitchFamily="18" charset="0"/>
              </a:rPr>
              <a:t>物质的比热容</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716280" hangingPunct="0">
              <a:spcAft>
                <a:spcPts val="0"/>
              </a:spcAft>
              <a:tabLst>
                <a:tab pos="6210935" algn="l"/>
              </a:tabLst>
            </a:pPr>
            <a:r>
              <a:rPr lang="zh-CN" altLang="zh-CN" dirty="0">
                <a:solidFill>
                  <a:srgbClr val="FFFF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dirty="0">
                <a:solidFill>
                  <a:srgbClr val="FFFFFF"/>
                </a:solidFill>
                <a:ea typeface="宋体" panose="02010600030101010101" pitchFamily="2" charset="-122"/>
                <a:cs typeface="Times New Roman" panose="02020603050405020304" pitchFamily="18" charset="0"/>
              </a:rPr>
              <a:t>6</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2024</a:t>
            </a:r>
            <a:r>
              <a:rPr lang="en-US" altLang="zh-CN"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湖北中考</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）如图甲所示，利用相同规格的加热器加热等质量的</a:t>
            </a:r>
            <a:r>
              <a:rPr lang="en-US" altLang="zh-CN"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两种液体，得到温度随时间变化的图像如图乙所示，分析可知（　　）</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相同时间内</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中加热器产生的热量比</a:t>
            </a:r>
            <a:r>
              <a:rPr lang="en-US" altLang="zh-CN"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中的多</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dirty="0" err="1">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i="1" dirty="0" err="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的吸热能力都随着温度的升高不断增大</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升高相同温度</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所用时间比</a:t>
            </a:r>
            <a:r>
              <a:rPr lang="en-US" altLang="zh-CN"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的吸热能力比</a:t>
            </a:r>
            <a:r>
              <a:rPr lang="en-US" altLang="zh-CN"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弱</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相同时间内</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升高的温度比</a:t>
            </a:r>
            <a:r>
              <a:rPr lang="en-US" altLang="zh-CN"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的吸热能力比</a:t>
            </a:r>
            <a:r>
              <a:rPr lang="en-US" altLang="zh-CN"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a:t>
            </a:r>
            <a:endPar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7" name="矩形 6"/>
          <p:cNvSpPr/>
          <p:nvPr/>
        </p:nvSpPr>
        <p:spPr>
          <a:xfrm>
            <a:off x="9086350" y="1828239"/>
            <a:ext cx="407484" cy="461665"/>
          </a:xfrm>
          <a:prstGeom prst="rect">
            <a:avLst/>
          </a:prstGeom>
        </p:spPr>
        <p:txBody>
          <a:bodyPr wrap="none">
            <a:spAutoFit/>
          </a:bodyPr>
          <a:lstStyle/>
          <a:p>
            <a:r>
              <a:rPr lang="en-US" altLang="zh-CN" sz="2400"/>
              <a:t>C</a:t>
            </a:r>
            <a:endParaRPr lang="zh-CN" altLang="en-US"/>
          </a:p>
        </p:txBody>
      </p:sp>
      <p:sp>
        <p:nvSpPr>
          <p:cNvPr id="8" name="内容占位符 1"/>
          <p:cNvSpPr txBox="1"/>
          <p:nvPr/>
        </p:nvSpPr>
        <p:spPr bwMode="auto">
          <a:xfrm>
            <a:off x="360854" y="4350297"/>
            <a:ext cx="11485848" cy="2238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AEEF"/>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两个加热器规格相同，经过相同的时间，产生的热量相同，</a:t>
            </a:r>
            <a:r>
              <a:rPr lang="en-US" altLang="zh-CN">
                <a:latin typeface="Times New Roman" panose="02020603050405020304" pitchFamily="18" charset="0"/>
                <a:ea typeface="宋体" panose="02010600030101010101" pitchFamily="2" charset="-122"/>
                <a:cs typeface="Times New Roman" panose="02020603050405020304" pitchFamily="18" charset="0"/>
              </a:rPr>
              <a:t>A</a:t>
            </a:r>
            <a:r>
              <a:rPr lang="zh-CN" altLang="zh-CN">
                <a:latin typeface="Times New Roman" panose="02020603050405020304" pitchFamily="18" charset="0"/>
                <a:ea typeface="宋体" panose="02010600030101010101" pitchFamily="2" charset="-122"/>
                <a:cs typeface="Times New Roman" panose="02020603050405020304" pitchFamily="18" charset="0"/>
              </a:rPr>
              <a:t>错误；比热容是物质的一种特性，与物体质量、温度高低、吸放热多少都没有关系，吸热能力不受外界条件影响，</a:t>
            </a:r>
            <a:r>
              <a:rPr lang="en-US" altLang="zh-CN">
                <a:latin typeface="Times New Roman" panose="02020603050405020304" pitchFamily="18" charset="0"/>
                <a:ea typeface="宋体" panose="02010600030101010101" pitchFamily="2" charset="-122"/>
                <a:cs typeface="Times New Roman" panose="02020603050405020304" pitchFamily="18" charset="0"/>
              </a:rPr>
              <a:t>B</a:t>
            </a:r>
            <a:r>
              <a:rPr lang="zh-CN" altLang="zh-CN">
                <a:latin typeface="Times New Roman" panose="02020603050405020304" pitchFamily="18" charset="0"/>
                <a:ea typeface="宋体" panose="02010600030101010101" pitchFamily="2" charset="-122"/>
                <a:cs typeface="Times New Roman" panose="02020603050405020304" pitchFamily="18" charset="0"/>
              </a:rPr>
              <a:t>错误；由题图乙知，升高相同的温度，</a:t>
            </a:r>
            <a:r>
              <a:rPr lang="en-US" altLang="zh-CN" i="1">
                <a:latin typeface="Times New Roman" panose="02020603050405020304" pitchFamily="18" charset="0"/>
                <a:ea typeface="宋体" panose="02010600030101010101" pitchFamily="2" charset="-122"/>
                <a:cs typeface="Times New Roman" panose="02020603050405020304" pitchFamily="18" charset="0"/>
              </a:rPr>
              <a:t>b</a:t>
            </a:r>
            <a:r>
              <a:rPr lang="zh-CN" altLang="zh-CN">
                <a:latin typeface="Times New Roman" panose="02020603050405020304" pitchFamily="18" charset="0"/>
                <a:ea typeface="宋体" panose="02010600030101010101" pitchFamily="2" charset="-122"/>
                <a:cs typeface="Times New Roman" panose="02020603050405020304" pitchFamily="18" charset="0"/>
              </a:rPr>
              <a:t>加热时间长，</a:t>
            </a:r>
            <a:r>
              <a:rPr lang="en-US" altLang="zh-CN" i="1">
                <a:latin typeface="Times New Roman" panose="02020603050405020304" pitchFamily="18" charset="0"/>
                <a:ea typeface="宋体" panose="02010600030101010101" pitchFamily="2" charset="-122"/>
                <a:cs typeface="Times New Roman" panose="02020603050405020304" pitchFamily="18" charset="0"/>
              </a:rPr>
              <a:t>B</a:t>
            </a:r>
            <a:r>
              <a:rPr lang="zh-CN" altLang="zh-CN">
                <a:latin typeface="Times New Roman" panose="02020603050405020304" pitchFamily="18" charset="0"/>
                <a:ea typeface="宋体" panose="02010600030101010101" pitchFamily="2" charset="-122"/>
                <a:cs typeface="Times New Roman" panose="02020603050405020304" pitchFamily="18" charset="0"/>
              </a:rPr>
              <a:t>吸热多，故</a:t>
            </a:r>
            <a:r>
              <a:rPr lang="en-US" altLang="zh-CN" i="1">
                <a:latin typeface="Times New Roman" panose="02020603050405020304" pitchFamily="18" charset="0"/>
                <a:ea typeface="宋体" panose="02010600030101010101" pitchFamily="2" charset="-122"/>
                <a:cs typeface="Times New Roman" panose="02020603050405020304" pitchFamily="18" charset="0"/>
              </a:rPr>
              <a:t>b</a:t>
            </a:r>
            <a:r>
              <a:rPr lang="zh-CN" altLang="zh-CN">
                <a:latin typeface="Times New Roman" panose="02020603050405020304" pitchFamily="18" charset="0"/>
                <a:ea typeface="宋体" panose="02010600030101010101" pitchFamily="2" charset="-122"/>
                <a:cs typeface="Times New Roman" panose="02020603050405020304" pitchFamily="18" charset="0"/>
              </a:rPr>
              <a:t>的吸热能力强，</a:t>
            </a:r>
            <a:r>
              <a:rPr lang="en-US" altLang="zh-CN">
                <a:latin typeface="Times New Roman" panose="02020603050405020304" pitchFamily="18" charset="0"/>
                <a:ea typeface="宋体" panose="02010600030101010101" pitchFamily="2" charset="-122"/>
                <a:cs typeface="Times New Roman" panose="02020603050405020304" pitchFamily="18" charset="0"/>
              </a:rPr>
              <a:t>D</a:t>
            </a:r>
            <a:r>
              <a:rPr lang="zh-CN" altLang="zh-CN">
                <a:latin typeface="Times New Roman" panose="02020603050405020304" pitchFamily="18" charset="0"/>
                <a:ea typeface="宋体" panose="02010600030101010101" pitchFamily="2" charset="-122"/>
                <a:cs typeface="Times New Roman" panose="02020603050405020304" pitchFamily="18" charset="0"/>
              </a:rPr>
              <a:t>错误，</a:t>
            </a:r>
            <a:r>
              <a:rPr lang="en-US" altLang="zh-CN">
                <a:latin typeface="Times New Roman" panose="02020603050405020304" pitchFamily="18" charset="0"/>
                <a:ea typeface="宋体" panose="02010600030101010101" pitchFamily="2" charset="-122"/>
                <a:cs typeface="Times New Roman" panose="02020603050405020304" pitchFamily="18" charset="0"/>
              </a:rPr>
              <a:t>C</a:t>
            </a:r>
            <a:r>
              <a:rPr lang="zh-CN" altLang="zh-CN">
                <a:latin typeface="Times New Roman" panose="02020603050405020304" pitchFamily="18" charset="0"/>
                <a:ea typeface="宋体" panose="02010600030101010101" pitchFamily="2" charset="-122"/>
                <a:cs typeface="Times New Roman" panose="02020603050405020304" pitchFamily="18" charset="0"/>
              </a:rPr>
              <a:t>正确，故选</a:t>
            </a:r>
            <a:r>
              <a:rPr lang="en-US" altLang="zh-CN">
                <a:latin typeface="Times New Roman" panose="02020603050405020304" pitchFamily="18" charset="0"/>
                <a:ea typeface="宋体" panose="02010600030101010101" pitchFamily="2" charset="-122"/>
                <a:cs typeface="Times New Roman" panose="02020603050405020304" pitchFamily="18" charset="0"/>
              </a:rPr>
              <a:t>C</a:t>
            </a:r>
            <a:r>
              <a:rPr lang="en-US" altLang="zh-CN">
                <a:latin typeface="宋体" panose="02010600030101010101" pitchFamily="2" charset="-122"/>
                <a:ea typeface="宋体" panose="02010600030101010101" pitchFamily="2" charset="-122"/>
                <a:cs typeface="Times New Roman" panose="02020603050405020304" pitchFamily="18" charset="0"/>
              </a:rPr>
              <a:t>.</a:t>
            </a:r>
          </a:p>
        </p:txBody>
      </p:sp>
      <p:pic>
        <p:nvPicPr>
          <p:cNvPr id="9" name="gyc293.jpg" descr="id:2147489634;FounderCES"/>
          <p:cNvPicPr/>
          <p:nvPr/>
        </p:nvPicPr>
        <p:blipFill>
          <a:blip r:embed="rId4"/>
          <a:stretch>
            <a:fillRect/>
          </a:stretch>
        </p:blipFill>
        <p:spPr>
          <a:xfrm>
            <a:off x="8010718" y="2715480"/>
            <a:ext cx="2045045" cy="1028621"/>
          </a:xfrm>
          <a:prstGeom prst="rect">
            <a:avLst/>
          </a:prstGeom>
        </p:spPr>
      </p:pic>
      <p:pic>
        <p:nvPicPr>
          <p:cNvPr id="10" name="gyc294.jpg" descr="id:2147489641;FounderCES"/>
          <p:cNvPicPr/>
          <p:nvPr/>
        </p:nvPicPr>
        <p:blipFill>
          <a:blip r:embed="rId5"/>
          <a:stretch>
            <a:fillRect/>
          </a:stretch>
        </p:blipFill>
        <p:spPr>
          <a:xfrm>
            <a:off x="10199662" y="2420888"/>
            <a:ext cx="1790939" cy="1448404"/>
          </a:xfrm>
          <a:prstGeom prst="rect">
            <a:avLst/>
          </a:prstGeom>
        </p:spPr>
      </p:pic>
      <p:sp>
        <p:nvSpPr>
          <p:cNvPr id="6" name="矩形 5"/>
          <p:cNvSpPr/>
          <p:nvPr/>
        </p:nvSpPr>
        <p:spPr>
          <a:xfrm>
            <a:off x="8786217" y="3741545"/>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ea typeface="楷体" panose="02010609060101010101" pitchFamily="49" charset="-122"/>
                <a:cs typeface="Times New Roman" panose="02020603050405020304" pitchFamily="18" charset="0"/>
              </a:rPr>
              <a:t>甲</a:t>
            </a:r>
            <a:endParaRPr lang="zh-CN" altLang="zh-CN" sz="1200" b="0">
              <a:solidFill>
                <a:srgbClr val="000000"/>
              </a:solidFill>
              <a:cs typeface="Times New Roman" panose="02020603050405020304" pitchFamily="18" charset="0"/>
            </a:endParaRPr>
          </a:p>
        </p:txBody>
      </p:sp>
      <p:sp>
        <p:nvSpPr>
          <p:cNvPr id="12" name="矩形 11"/>
          <p:cNvSpPr/>
          <p:nvPr/>
        </p:nvSpPr>
        <p:spPr>
          <a:xfrm>
            <a:off x="10775726" y="3774049"/>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ea typeface="楷体" panose="02010609060101010101" pitchFamily="49" charset="-122"/>
                <a:cs typeface="Times New Roman" panose="02020603050405020304" pitchFamily="18" charset="0"/>
              </a:rPr>
              <a:t>乙</a:t>
            </a:r>
            <a:endParaRPr lang="zh-CN" altLang="zh-CN" sz="1200" b="0">
              <a:solidFill>
                <a:srgbClr val="000000"/>
              </a:solidFill>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1"/>
          <p:cNvSpPr txBox="1"/>
          <p:nvPr/>
        </p:nvSpPr>
        <p:spPr bwMode="auto">
          <a:xfrm>
            <a:off x="360646" y="710792"/>
            <a:ext cx="11485848"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zh-CN" altLang="zh-CN">
                <a:solidFill>
                  <a:srgbClr val="ED8574"/>
                </a:solidFill>
                <a:latin typeface="Times New Roman" panose="02020603050405020304" pitchFamily="18" charset="0"/>
                <a:ea typeface="黑体" panose="02010609060101010101" pitchFamily="49" charset="-122"/>
                <a:cs typeface="Times New Roman" panose="02020603050405020304" pitchFamily="18" charset="0"/>
              </a:rPr>
              <a:t>名师启发</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本题考查了比热容的定义和应用</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比热容是物质的一种特性</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物质的比热容只跟物质的种类和状态有关</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与物体质量的大小</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温度高低</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吸收或放出热量的多少均无关</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p>
        </p:txBody>
      </p:sp>
      <p:pic>
        <p:nvPicPr>
          <p:cNvPr id="2" name="方法技巧.eps" descr="id:2147489592;FounderCES"/>
          <p:cNvPicPr/>
          <p:nvPr/>
        </p:nvPicPr>
        <p:blipFill>
          <a:blip r:embed="rId2"/>
          <a:stretch>
            <a:fillRect/>
          </a:stretch>
        </p:blipFill>
        <p:spPr>
          <a:xfrm>
            <a:off x="334566" y="2415575"/>
            <a:ext cx="1682034" cy="493138"/>
          </a:xfrm>
          <a:prstGeom prst="rect">
            <a:avLst/>
          </a:prstGeom>
        </p:spPr>
      </p:pic>
      <p:sp>
        <p:nvSpPr>
          <p:cNvPr id="4" name="内容占位符 1"/>
          <p:cNvSpPr>
            <a:spLocks noGrp="1"/>
          </p:cNvSpPr>
          <p:nvPr>
            <p:ph idx="1"/>
          </p:nvPr>
        </p:nvSpPr>
        <p:spPr>
          <a:xfrm>
            <a:off x="360854" y="2880175"/>
            <a:ext cx="11485848" cy="2775760"/>
          </a:xfrm>
        </p:spPr>
        <p:txBody>
          <a:bodyPr/>
          <a:lstStyle/>
          <a:p>
            <a:pPr indent="720725"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物质吸热的多少是通过加热时间的长短来衡量的</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单位质量的某种物质</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温度升高</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吸收的热量</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叫这种物质的比热容</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比热容是物质的一种特性</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与物体质量</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温度高低</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吸放热多少都没有关系</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比热容是反映不同物质吸放热能力强弱的一个物理量</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质量和初温相同的不同物质</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吸收相同的热量</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温度升高越快</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则比热容越小</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1XB6.eps" descr="id:2147489480;FounderCES"/>
          <p:cNvPicPr/>
          <p:nvPr/>
        </p:nvPicPr>
        <p:blipFill>
          <a:blip r:embed="rId2"/>
          <a:stretch>
            <a:fillRect/>
          </a:stretch>
        </p:blipFill>
        <p:spPr>
          <a:xfrm>
            <a:off x="1090987" y="1199551"/>
            <a:ext cx="637609" cy="360040"/>
          </a:xfrm>
          <a:prstGeom prst="rect">
            <a:avLst/>
          </a:prstGeom>
        </p:spPr>
      </p:pic>
      <p:sp>
        <p:nvSpPr>
          <p:cNvPr id="2" name="内容占位符 1"/>
          <p:cNvSpPr>
            <a:spLocks noGrp="1"/>
          </p:cNvSpPr>
          <p:nvPr>
            <p:ph idx="1"/>
          </p:nvPr>
        </p:nvSpPr>
        <p:spPr>
          <a:xfrm>
            <a:off x="360854" y="1028159"/>
            <a:ext cx="11485848" cy="2308324"/>
          </a:xfrm>
        </p:spPr>
        <p:txBody>
          <a:bodyPr/>
          <a:lstStyle/>
          <a:p>
            <a:pPr indent="716280" hangingPunct="0">
              <a:spcAft>
                <a:spcPts val="0"/>
              </a:spcAft>
              <a:tabLst>
                <a:tab pos="6210935" algn="l"/>
              </a:tabLst>
            </a:pPr>
            <a:r>
              <a:rPr lang="zh-CN" altLang="zh-CN" dirty="0">
                <a:solidFill>
                  <a:srgbClr val="FFFF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dirty="0">
                <a:solidFill>
                  <a:srgbClr val="FFFFFF"/>
                </a:solidFill>
                <a:ea typeface="宋体" panose="02010600030101010101" pitchFamily="2" charset="-122"/>
                <a:cs typeface="Times New Roman" panose="02020603050405020304" pitchFamily="18" charset="0"/>
              </a:rPr>
              <a:t>7</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2024</a:t>
            </a:r>
            <a:r>
              <a:rPr lang="en-US" altLang="zh-CN"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扬州中考</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拖拉机轮胎表面刻有花纹，是通过增大</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u="sng" dirty="0">
                <a:solidFill>
                  <a:schemeClr val="bg1"/>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p>
          <a:p>
            <a:pPr hangingPunct="0">
              <a:spcAft>
                <a:spcPts val="0"/>
              </a:spcAft>
              <a:tabLst>
                <a:tab pos="6210935" algn="l"/>
              </a:tabLst>
            </a:pP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来增大摩擦的</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选用水来冷却拖拉机的发动机，是因为水的比热容</a:t>
            </a:r>
            <a:r>
              <a:rPr lang="zh-CN" altLang="zh-CN"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填</a:t>
            </a:r>
            <a:r>
              <a:rPr lang="en-US" altLang="zh-CN"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a:t>
            </a:r>
            <a:r>
              <a:rPr lang="en-US" altLang="zh-CN"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a:t>
            </a:r>
            <a:r>
              <a:rPr lang="en-US" altLang="zh-CN" dirty="0">
                <a:solidFill>
                  <a:srgbClr val="000000"/>
                </a:solidFill>
                <a:latin typeface="楷体" panose="02010609060101010101" pitchFamily="49"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如果水箱装有质量为</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 kg</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的水，水温从</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 </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上升到</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70 </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，水吸收了</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________</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J</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的热量</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dirty="0">
                <a:solidFill>
                  <a:srgbClr val="000000"/>
                </a:solidFill>
                <a:latin typeface="+mj-ea"/>
                <a:ea typeface="+mj-ea"/>
                <a:cs typeface="Times New Roman" panose="02020603050405020304" pitchFamily="18" charset="0"/>
              </a:rPr>
              <a:t>[</a:t>
            </a:r>
            <a:r>
              <a:rPr lang="en-US" altLang="zh-CN"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4.2</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en-US" altLang="zh-CN" baseline="30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J/</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kg</a:t>
            </a:r>
            <a:r>
              <a:rPr lang="en-US" altLang="zh-CN"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solidFill>
                  <a:srgbClr val="000000"/>
                </a:solidFill>
                <a:latin typeface="+mj-ea"/>
                <a:ea typeface="+mj-ea"/>
                <a:cs typeface="Times New Roman" panose="02020603050405020304" pitchFamily="18" charset="0"/>
              </a:rPr>
              <a:t>]</a:t>
            </a:r>
            <a:endParaRPr lang="zh-CN" altLang="zh-CN" sz="1200" dirty="0">
              <a:solidFill>
                <a:srgbClr val="000000"/>
              </a:solidFill>
              <a:latin typeface="+mj-ea"/>
              <a:ea typeface="+mj-ea"/>
              <a:cs typeface="Times New Roman" panose="02020603050405020304" pitchFamily="18" charset="0"/>
            </a:endParaRPr>
          </a:p>
        </p:txBody>
      </p:sp>
      <p:sp>
        <p:nvSpPr>
          <p:cNvPr id="8" name="矩形 7"/>
          <p:cNvSpPr/>
          <p:nvPr/>
        </p:nvSpPr>
        <p:spPr>
          <a:xfrm>
            <a:off x="9150014" y="1080342"/>
            <a:ext cx="2659702" cy="461665"/>
          </a:xfrm>
          <a:prstGeom prst="rect">
            <a:avLst/>
          </a:prstGeom>
        </p:spPr>
        <p:txBody>
          <a:bodyPr wrap="none">
            <a:spAutoFit/>
          </a:bodyPr>
          <a:lstStyle/>
          <a:p>
            <a:r>
              <a:rPr lang="zh-CN" altLang="zh-CN" sz="2400" dirty="0">
                <a:cs typeface="Times New Roman" panose="02020603050405020304" pitchFamily="18" charset="0"/>
              </a:rPr>
              <a:t>接触面的粗糙程度</a:t>
            </a:r>
            <a:endParaRPr lang="zh-CN" altLang="en-US" dirty="0"/>
          </a:p>
        </p:txBody>
      </p:sp>
      <p:sp>
        <p:nvSpPr>
          <p:cNvPr id="10" name="矩形 9"/>
          <p:cNvSpPr/>
          <p:nvPr/>
        </p:nvSpPr>
        <p:spPr>
          <a:xfrm>
            <a:off x="9300398" y="1649183"/>
            <a:ext cx="494046" cy="461665"/>
          </a:xfrm>
          <a:prstGeom prst="rect">
            <a:avLst/>
          </a:prstGeom>
        </p:spPr>
        <p:txBody>
          <a:bodyPr wrap="none">
            <a:spAutoFit/>
          </a:bodyPr>
          <a:lstStyle/>
          <a:p>
            <a:r>
              <a:rPr lang="zh-CN" altLang="zh-CN" sz="2400">
                <a:cs typeface="Times New Roman" panose="02020603050405020304" pitchFamily="18" charset="0"/>
              </a:rPr>
              <a:t>大</a:t>
            </a:r>
            <a:endParaRPr lang="zh-CN" altLang="en-US"/>
          </a:p>
        </p:txBody>
      </p:sp>
      <p:sp>
        <p:nvSpPr>
          <p:cNvPr id="12" name="矩形 11"/>
          <p:cNvSpPr/>
          <p:nvPr/>
        </p:nvSpPr>
        <p:spPr>
          <a:xfrm>
            <a:off x="419281" y="2767897"/>
            <a:ext cx="1366080" cy="461665"/>
          </a:xfrm>
          <a:prstGeom prst="rect">
            <a:avLst/>
          </a:prstGeom>
        </p:spPr>
        <p:txBody>
          <a:bodyPr wrap="none">
            <a:spAutoFit/>
          </a:bodyPr>
          <a:lstStyle/>
          <a:p>
            <a:r>
              <a:rPr lang="zh-CN" altLang="zh-CN" sz="2400">
                <a:ea typeface="Times New Roman" panose="02020603050405020304" pitchFamily="18" charset="0"/>
              </a:rPr>
              <a:t> </a:t>
            </a:r>
            <a:r>
              <a:rPr lang="en-US" altLang="zh-CN" sz="2400">
                <a:ea typeface="Times New Roman" panose="02020603050405020304" pitchFamily="18" charset="0"/>
              </a:rPr>
              <a:t>4</a:t>
            </a:r>
            <a:r>
              <a:rPr lang="en-US" altLang="zh-CN" sz="2400">
                <a:latin typeface="+mj-lt"/>
                <a:cs typeface="Times New Roman" panose="02020603050405020304" pitchFamily="18" charset="0"/>
              </a:rPr>
              <a:t>.</a:t>
            </a:r>
            <a:r>
              <a:rPr lang="en-US" altLang="zh-CN" sz="2400"/>
              <a:t>2</a:t>
            </a:r>
            <a:r>
              <a:rPr lang="en-US" altLang="zh-CN" sz="2400">
                <a:latin typeface="宋体" panose="02010600030101010101" pitchFamily="2" charset="-122"/>
                <a:cs typeface="Times New Roman" panose="02020603050405020304" pitchFamily="18" charset="0"/>
              </a:rPr>
              <a:t>×</a:t>
            </a:r>
            <a:r>
              <a:rPr lang="en-US" altLang="zh-CN" sz="2400"/>
              <a:t>10</a:t>
            </a:r>
            <a:r>
              <a:rPr lang="en-US" altLang="zh-CN" sz="2400" baseline="30000"/>
              <a:t>6</a:t>
            </a:r>
            <a:endParaRPr lang="zh-CN" altLang="en-US"/>
          </a:p>
        </p:txBody>
      </p:sp>
      <p:sp>
        <p:nvSpPr>
          <p:cNvPr id="13" name="内容占位符 1"/>
          <p:cNvSpPr txBox="1"/>
          <p:nvPr/>
        </p:nvSpPr>
        <p:spPr bwMode="auto">
          <a:xfrm>
            <a:off x="371405" y="3206983"/>
            <a:ext cx="11485848" cy="2238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a:spcAft>
                <a:spcPts val="0"/>
              </a:spcAft>
              <a:tabLst>
                <a:tab pos="6210935" algn="l"/>
              </a:tabLst>
            </a:pP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AEEF"/>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拖拉机轮胎表面刻有花纹，是通过增大接触面的粗糙程度来增大摩擦的；拖拉机发动机用水当作冷却液是因为水的比热容大，在同样吸放热的情况下，温度变化小</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水吸收的热量</a:t>
            </a:r>
            <a:r>
              <a:rPr lang="en-US" altLang="zh-CN" i="1">
                <a:latin typeface="Times New Roman" panose="02020603050405020304" pitchFamily="18" charset="0"/>
                <a:ea typeface="宋体" panose="02010600030101010101" pitchFamily="2" charset="-122"/>
                <a:cs typeface="Times New Roman" panose="02020603050405020304" pitchFamily="18" charset="0"/>
              </a:rPr>
              <a:t>Q</a:t>
            </a:r>
            <a:r>
              <a:rPr lang="zh-CN" altLang="zh-CN" baseline="-25000">
                <a:latin typeface="Times New Roman" panose="02020603050405020304" pitchFamily="18" charset="0"/>
                <a:ea typeface="宋体" panose="02010600030101010101" pitchFamily="2" charset="-122"/>
                <a:cs typeface="Times New Roman" panose="02020603050405020304" pitchFamily="18" charset="0"/>
              </a:rPr>
              <a:t>吸</a:t>
            </a:r>
            <a:r>
              <a:rPr lang="zh-CN" altLang="zh-CN">
                <a:latin typeface="Times New Roman" panose="02020603050405020304" pitchFamily="18" charset="0"/>
                <a:ea typeface="宋体" panose="02010600030101010101" pitchFamily="2" charset="-122"/>
                <a:cs typeface="Times New Roman" panose="02020603050405020304" pitchFamily="18" charset="0"/>
              </a:rPr>
              <a:t>＝</a:t>
            </a:r>
            <a:r>
              <a:rPr lang="en-US" altLang="zh-CN" i="1">
                <a:latin typeface="Times New Roman" panose="02020603050405020304" pitchFamily="18" charset="0"/>
                <a:ea typeface="宋体" panose="02010600030101010101" pitchFamily="2" charset="-122"/>
                <a:cs typeface="Times New Roman" panose="02020603050405020304" pitchFamily="18" charset="0"/>
              </a:rPr>
              <a:t>cm</a:t>
            </a:r>
            <a:r>
              <a:rPr lang="en-US" altLang="zh-CN">
                <a:latin typeface="Times New Roman" panose="02020603050405020304" pitchFamily="18" charset="0"/>
                <a:ea typeface="宋体" panose="02010600030101010101" pitchFamily="2" charset="-122"/>
                <a:cs typeface="Times New Roman" panose="02020603050405020304" pitchFamily="18" charset="0"/>
              </a:rPr>
              <a:t>Δ</a:t>
            </a:r>
            <a:r>
              <a:rPr lang="en-US" altLang="zh-CN" i="1">
                <a:latin typeface="Times New Roman" panose="02020603050405020304" pitchFamily="18" charset="0"/>
                <a:ea typeface="宋体" panose="02010600030101010101" pitchFamily="2" charset="-122"/>
                <a:cs typeface="Times New Roman" panose="02020603050405020304" pitchFamily="18" charset="0"/>
              </a:rPr>
              <a:t>t</a:t>
            </a:r>
            <a:r>
              <a:rPr lang="zh-CN" altLang="zh-CN">
                <a:latin typeface="Times New Roman" panose="02020603050405020304" pitchFamily="18" charset="0"/>
                <a:ea typeface="宋体" panose="02010600030101010101" pitchFamily="2" charset="-122"/>
                <a:cs typeface="Times New Roman" panose="02020603050405020304" pitchFamily="18" charset="0"/>
              </a:rPr>
              <a:t>＝</a:t>
            </a:r>
            <a:r>
              <a:rPr lang="en-US" altLang="zh-CN">
                <a:latin typeface="Times New Roman" panose="02020603050405020304" pitchFamily="18" charset="0"/>
                <a:ea typeface="宋体" panose="02010600030101010101" pitchFamily="2" charset="-122"/>
                <a:cs typeface="Times New Roman" panose="02020603050405020304" pitchFamily="18" charset="0"/>
              </a:rPr>
              <a:t>4</a:t>
            </a:r>
            <a:r>
              <a:rPr lang="en-US" altLang="zh-CN">
                <a:latin typeface="+mj-lt"/>
                <a:ea typeface="宋体" panose="02010600030101010101" pitchFamily="2" charset="-122"/>
                <a:cs typeface="Times New Roman" panose="02020603050405020304" pitchFamily="18" charset="0"/>
              </a:rPr>
              <a:t>.</a:t>
            </a:r>
            <a:r>
              <a:rPr lang="en-US" altLang="zh-CN">
                <a:latin typeface="Times New Roman" panose="02020603050405020304" pitchFamily="18" charset="0"/>
                <a:ea typeface="宋体" panose="02010600030101010101" pitchFamily="2" charset="-122"/>
                <a:cs typeface="Times New Roman" panose="02020603050405020304" pitchFamily="18" charset="0"/>
              </a:rPr>
              <a:t>2</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en-US" altLang="zh-CN">
                <a:latin typeface="Times New Roman" panose="02020603050405020304" pitchFamily="18" charset="0"/>
                <a:ea typeface="宋体" panose="02010600030101010101" pitchFamily="2" charset="-122"/>
                <a:cs typeface="Times New Roman" panose="02020603050405020304" pitchFamily="18" charset="0"/>
              </a:rPr>
              <a:t>10</a:t>
            </a:r>
            <a:r>
              <a:rPr lang="en-US" altLang="zh-CN" baseline="30000">
                <a:latin typeface="Times New Roman" panose="02020603050405020304" pitchFamily="18" charset="0"/>
                <a:ea typeface="宋体" panose="02010600030101010101" pitchFamily="2" charset="-122"/>
                <a:cs typeface="Times New Roman" panose="02020603050405020304" pitchFamily="18" charset="0"/>
              </a:rPr>
              <a:t>3</a:t>
            </a:r>
            <a:r>
              <a:rPr lang="en-US" altLang="zh-CN">
                <a:latin typeface="Times New Roman" panose="02020603050405020304" pitchFamily="18" charset="0"/>
                <a:ea typeface="宋体" panose="02010600030101010101" pitchFamily="2" charset="-122"/>
                <a:cs typeface="Times New Roman" panose="02020603050405020304" pitchFamily="18" charset="0"/>
              </a:rPr>
              <a:t> J/</a:t>
            </a:r>
            <a:r>
              <a:rPr lang="zh-CN" altLang="zh-CN">
                <a:latin typeface="Times New Roman" panose="02020603050405020304" pitchFamily="18" charset="0"/>
                <a:ea typeface="宋体" panose="02010600030101010101" pitchFamily="2" charset="-122"/>
                <a:cs typeface="Times New Roman" panose="02020603050405020304" pitchFamily="18" charset="0"/>
              </a:rPr>
              <a:t>（</a:t>
            </a:r>
            <a:r>
              <a:rPr lang="en-US" altLang="zh-CN">
                <a:latin typeface="Times New Roman" panose="02020603050405020304" pitchFamily="18" charset="0"/>
                <a:ea typeface="宋体" panose="02010600030101010101" pitchFamily="2" charset="-122"/>
                <a:cs typeface="Times New Roman" panose="02020603050405020304" pitchFamily="18" charset="0"/>
              </a:rPr>
              <a:t>kg</a:t>
            </a:r>
            <a:r>
              <a:rPr lang="en-US" altLang="zh-CN">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en-US" altLang="zh-CN">
                <a:latin typeface="Times New Roman" panose="02020603050405020304" pitchFamily="18" charset="0"/>
                <a:ea typeface="宋体" panose="02010600030101010101" pitchFamily="2" charset="-122"/>
                <a:cs typeface="Times New Roman" panose="02020603050405020304" pitchFamily="18" charset="0"/>
              </a:rPr>
              <a:t>20 kg</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a:t>
            </a:r>
            <a:r>
              <a:rPr lang="en-US" altLang="zh-CN">
                <a:latin typeface="Times New Roman" panose="02020603050405020304" pitchFamily="18" charset="0"/>
                <a:ea typeface="宋体" panose="02010600030101010101" pitchFamily="2" charset="-122"/>
                <a:cs typeface="Times New Roman" panose="02020603050405020304" pitchFamily="18" charset="0"/>
              </a:rPr>
              <a:t>70 </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a:t>
            </a:r>
            <a:r>
              <a:rPr lang="en-US" altLang="zh-CN">
                <a:latin typeface="Times New Roman" panose="02020603050405020304" pitchFamily="18" charset="0"/>
                <a:ea typeface="宋体" panose="02010600030101010101" pitchFamily="2" charset="-122"/>
                <a:cs typeface="Times New Roman" panose="02020603050405020304" pitchFamily="18" charset="0"/>
              </a:rPr>
              <a:t>20 </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a:t>
            </a:r>
            <a:r>
              <a:rPr lang="en-US" altLang="zh-CN">
                <a:latin typeface="Times New Roman" panose="02020603050405020304" pitchFamily="18" charset="0"/>
                <a:ea typeface="宋体" panose="02010600030101010101" pitchFamily="2" charset="-122"/>
                <a:cs typeface="Times New Roman" panose="02020603050405020304" pitchFamily="18" charset="0"/>
              </a:rPr>
              <a:t>4</a:t>
            </a:r>
            <a:r>
              <a:rPr lang="en-US" altLang="zh-CN">
                <a:latin typeface="+mj-lt"/>
                <a:ea typeface="宋体" panose="02010600030101010101" pitchFamily="2" charset="-122"/>
                <a:cs typeface="Times New Roman" panose="02020603050405020304" pitchFamily="18" charset="0"/>
              </a:rPr>
              <a:t>.</a:t>
            </a:r>
            <a:r>
              <a:rPr lang="en-US" altLang="zh-CN">
                <a:latin typeface="Times New Roman" panose="02020603050405020304" pitchFamily="18" charset="0"/>
                <a:ea typeface="宋体" panose="02010600030101010101" pitchFamily="2" charset="-122"/>
                <a:cs typeface="Times New Roman" panose="02020603050405020304" pitchFamily="18" charset="0"/>
              </a:rPr>
              <a:t>2</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en-US" altLang="zh-CN">
                <a:latin typeface="Times New Roman" panose="02020603050405020304" pitchFamily="18" charset="0"/>
                <a:ea typeface="宋体" panose="02010600030101010101" pitchFamily="2" charset="-122"/>
                <a:cs typeface="Times New Roman" panose="02020603050405020304" pitchFamily="18" charset="0"/>
              </a:rPr>
              <a:t>10</a:t>
            </a:r>
            <a:r>
              <a:rPr lang="en-US" altLang="zh-CN" baseline="30000">
                <a:latin typeface="Times New Roman" panose="02020603050405020304" pitchFamily="18" charset="0"/>
                <a:ea typeface="宋体" panose="02010600030101010101" pitchFamily="2" charset="-122"/>
                <a:cs typeface="Times New Roman" panose="02020603050405020304" pitchFamily="18" charset="0"/>
              </a:rPr>
              <a:t>6</a:t>
            </a:r>
            <a:r>
              <a:rPr lang="en-US" altLang="zh-CN">
                <a:latin typeface="Times New Roman" panose="02020603050405020304" pitchFamily="18" charset="0"/>
                <a:ea typeface="宋体" panose="02010600030101010101" pitchFamily="2" charset="-122"/>
                <a:cs typeface="Times New Roman" panose="02020603050405020304" pitchFamily="18" charset="0"/>
              </a:rPr>
              <a:t> J</a:t>
            </a:r>
            <a:r>
              <a:rPr lang="en-US" altLang="zh-CN">
                <a:latin typeface="宋体" panose="02010600030101010101" pitchFamily="2" charset="-122"/>
                <a:ea typeface="宋体" panose="02010600030101010101" pitchFamily="2"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1"/>
          <p:cNvSpPr txBox="1"/>
          <p:nvPr/>
        </p:nvSpPr>
        <p:spPr bwMode="auto">
          <a:xfrm>
            <a:off x="360854" y="1916832"/>
            <a:ext cx="11485848"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zh-CN" altLang="zh-CN">
                <a:solidFill>
                  <a:srgbClr val="ED8574"/>
                </a:solidFill>
                <a:latin typeface="Times New Roman" panose="02020603050405020304" pitchFamily="18" charset="0"/>
                <a:ea typeface="黑体" panose="02010609060101010101" pitchFamily="49" charset="-122"/>
                <a:cs typeface="Times New Roman" panose="02020603050405020304" pitchFamily="18" charset="0"/>
              </a:rPr>
              <a:t>名师启发</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因为水的比热容较大</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与其他物质相比</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在质量和升高</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降低</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的温度相同时</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a:t>
            </a:r>
            <a:r>
              <a:rPr lang="en-US" altLang="zh-CN" i="1">
                <a:solidFill>
                  <a:srgbClr val="000000"/>
                </a:solidFill>
                <a:latin typeface="Times New Roman" panose="02020603050405020304" pitchFamily="18" charset="0"/>
                <a:ea typeface="宋体" panose="02010600030101010101" pitchFamily="2" charset="-122"/>
                <a:cs typeface="Times New Roman" panose="02020603050405020304" pitchFamily="18" charset="0"/>
              </a:rPr>
              <a:t>Q</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i="1">
                <a:solidFill>
                  <a:srgbClr val="000000"/>
                </a:solidFill>
                <a:latin typeface="Times New Roman" panose="02020603050405020304" pitchFamily="18" charset="0"/>
                <a:ea typeface="宋体" panose="02010600030101010101" pitchFamily="2" charset="-122"/>
                <a:cs typeface="Times New Roman" panose="02020603050405020304" pitchFamily="18" charset="0"/>
              </a:rPr>
              <a:t>cm</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Δ</a:t>
            </a:r>
            <a:r>
              <a:rPr lang="en-US" altLang="zh-CN" i="1">
                <a:solidFill>
                  <a:srgbClr val="000000"/>
                </a:solidFill>
                <a:latin typeface="Times New Roman" panose="02020603050405020304" pitchFamily="18" charset="0"/>
                <a:ea typeface="宋体" panose="02010600030101010101" pitchFamily="2" charset="-122"/>
                <a:cs typeface="Times New Roman" panose="02020603050405020304" pitchFamily="18" charset="0"/>
              </a:rPr>
              <a:t>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水吸收</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放出</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的热量较多</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p>
        </p:txBody>
      </p:sp>
      <p:pic>
        <p:nvPicPr>
          <p:cNvPr id="4" name="考点解读.eps" descr="id:2147489676;FounderCES"/>
          <p:cNvPicPr/>
          <p:nvPr/>
        </p:nvPicPr>
        <p:blipFill>
          <a:blip r:embed="rId2"/>
          <a:stretch>
            <a:fillRect/>
          </a:stretch>
        </p:blipFill>
        <p:spPr>
          <a:xfrm>
            <a:off x="334566" y="3041480"/>
            <a:ext cx="1696891" cy="576248"/>
          </a:xfrm>
          <a:prstGeom prst="rect">
            <a:avLst/>
          </a:prstGeom>
        </p:spPr>
      </p:pic>
      <p:sp>
        <p:nvSpPr>
          <p:cNvPr id="5" name="内容占位符 1"/>
          <p:cNvSpPr txBox="1"/>
          <p:nvPr/>
        </p:nvSpPr>
        <p:spPr bwMode="auto">
          <a:xfrm>
            <a:off x="360854" y="3589496"/>
            <a:ext cx="11485848"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720725" eaLnBrk="1" hangingPunct="0">
              <a:spcAft>
                <a:spcPts val="0"/>
              </a:spcAft>
              <a:tabLst>
                <a:tab pos="6210935" algn="l"/>
              </a:tabLst>
            </a:pP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本题考查水的比热容大在生活中的应用以及热量的计算</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我们要学会利用物理知识解释生活中的物理现象</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这也是中考的一个出题方向</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21XB6.eps" descr="id:2147489480;FounderCES"/>
          <p:cNvPicPr/>
          <p:nvPr/>
        </p:nvPicPr>
        <p:blipFill>
          <a:blip r:embed="rId2"/>
          <a:stretch>
            <a:fillRect/>
          </a:stretch>
        </p:blipFill>
        <p:spPr>
          <a:xfrm>
            <a:off x="1059226" y="2187081"/>
            <a:ext cx="637609" cy="360040"/>
          </a:xfrm>
          <a:prstGeom prst="rect">
            <a:avLst/>
          </a:prstGeom>
        </p:spPr>
      </p:pic>
      <p:pic>
        <p:nvPicPr>
          <p:cNvPr id="4" name="21XB10.eps" descr="id:2147489690;FounderCES"/>
          <p:cNvPicPr/>
          <p:nvPr/>
        </p:nvPicPr>
        <p:blipFill>
          <a:blip r:embed="rId3"/>
          <a:stretch>
            <a:fillRect/>
          </a:stretch>
        </p:blipFill>
        <p:spPr>
          <a:xfrm>
            <a:off x="308688" y="1655360"/>
            <a:ext cx="1566663" cy="373214"/>
          </a:xfrm>
          <a:prstGeom prst="rect">
            <a:avLst/>
          </a:prstGeom>
        </p:spPr>
      </p:pic>
      <p:sp>
        <p:nvSpPr>
          <p:cNvPr id="2" name="内容占位符 1"/>
          <p:cNvSpPr>
            <a:spLocks noGrp="1"/>
          </p:cNvSpPr>
          <p:nvPr>
            <p:ph idx="1"/>
          </p:nvPr>
        </p:nvSpPr>
        <p:spPr>
          <a:xfrm>
            <a:off x="360854" y="1484784"/>
            <a:ext cx="11485848" cy="3900235"/>
          </a:xfrm>
        </p:spPr>
        <p:txBody>
          <a:bodyPr/>
          <a:lstStyle/>
          <a:p>
            <a:pPr hangingPunct="0">
              <a:spcAft>
                <a:spcPts val="0"/>
              </a:spcAft>
              <a:tabLst>
                <a:tab pos="6210935" algn="l"/>
              </a:tabLst>
            </a:pPr>
            <a:r>
              <a:rPr lang="en-US" altLang="zh-CN" dirty="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易错点</a:t>
            </a:r>
            <a:r>
              <a:rPr lang="en-US" altLang="zh-CN" dirty="0">
                <a:solidFill>
                  <a:schemeClr val="bg1"/>
                </a:solidFill>
                <a:ea typeface="+mj-ea"/>
                <a:cs typeface="Times New Roman" panose="02020603050405020304" pitchFamily="18" charset="0"/>
              </a:rPr>
              <a:t>1</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solidFill>
                  <a:srgbClr val="2A938C"/>
                </a:solidFill>
                <a:latin typeface="Times New Roman" panose="02020603050405020304" pitchFamily="18" charset="0"/>
                <a:ea typeface="黑体" panose="02010609060101010101" pitchFamily="49" charset="-122"/>
                <a:cs typeface="Times New Roman" panose="02020603050405020304" pitchFamily="18" charset="0"/>
              </a:rPr>
              <a:t>不能正确判断机械运动和分子的热运动</a:t>
            </a:r>
            <a:endParaRPr lang="zh-CN" altLang="zh-CN" sz="1200" dirty="0">
              <a:solidFill>
                <a:srgbClr val="2A938C"/>
              </a:solidFill>
              <a:latin typeface="Times New Roman" panose="02020603050405020304" pitchFamily="18" charset="0"/>
              <a:ea typeface="宋体" panose="02010600030101010101" pitchFamily="2" charset="-122"/>
              <a:cs typeface="Times New Roman" panose="02020603050405020304" pitchFamily="18" charset="0"/>
            </a:endParaRPr>
          </a:p>
          <a:p>
            <a:pPr indent="716280" hangingPunct="0">
              <a:spcAft>
                <a:spcPts val="0"/>
              </a:spcAft>
              <a:tabLst>
                <a:tab pos="6210935" algn="l"/>
              </a:tabLst>
            </a:pPr>
            <a:r>
              <a:rPr lang="zh-CN" altLang="zh-CN" dirty="0">
                <a:solidFill>
                  <a:srgbClr val="FFFF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dirty="0">
                <a:solidFill>
                  <a:srgbClr val="FFFFFF"/>
                </a:solidFill>
                <a:ea typeface="+mj-ea"/>
                <a:cs typeface="Times New Roman" panose="02020603050405020304" pitchFamily="18" charset="0"/>
              </a:rPr>
              <a:t>1</a:t>
            </a:r>
            <a:r>
              <a:rPr lang="en-US" altLang="zh-CN" dirty="0">
                <a:solidFill>
                  <a:srgbClr val="FFFFFF"/>
                </a:solidFill>
                <a:latin typeface="黑体" panose="02010609060101010101" pitchFamily="49" charset="-122"/>
                <a:ea typeface="宋体" panose="02010600030101010101" pitchFamily="2" charset="-122"/>
                <a:cs typeface="Times New Roman" panose="02020603050405020304" pitchFamily="18" charset="0"/>
              </a:rPr>
              <a:t> </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古诗文中常常蕴含着各种物理知识，下列古诗文中的画线字能够说明分子不停做无规则运动的是（　　）</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夹岸数百步</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中无杂树</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芳草鲜美</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落英缤纷</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三月江城</a:t>
            </a:r>
            <a:r>
              <a:rPr lang="zh-CN" altLang="zh-CN"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柳絮飞</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五年游客送人归</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城阙辅三秦</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风烟望五津</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遥知不是雪</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为有</a:t>
            </a:r>
            <a:r>
              <a:rPr lang="zh-CN" altLang="zh-CN"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暗香来</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23Xb4.eps" descr="id:2147489683;FounderCES"/>
          <p:cNvPicPr/>
          <p:nvPr/>
        </p:nvPicPr>
        <p:blipFill>
          <a:blip r:embed="rId4"/>
          <a:stretch>
            <a:fillRect/>
          </a:stretch>
        </p:blipFill>
        <p:spPr>
          <a:xfrm>
            <a:off x="3115232" y="908720"/>
            <a:ext cx="5977091" cy="549776"/>
          </a:xfrm>
          <a:prstGeom prst="rect">
            <a:avLst/>
          </a:prstGeom>
        </p:spPr>
      </p:pic>
      <p:sp>
        <p:nvSpPr>
          <p:cNvPr id="7" name="矩形 6"/>
          <p:cNvSpPr/>
          <p:nvPr/>
        </p:nvSpPr>
        <p:spPr>
          <a:xfrm>
            <a:off x="3933652" y="2705679"/>
            <a:ext cx="407484" cy="461665"/>
          </a:xfrm>
          <a:prstGeom prst="rect">
            <a:avLst/>
          </a:prstGeom>
        </p:spPr>
        <p:txBody>
          <a:bodyPr wrap="none">
            <a:spAutoFit/>
          </a:bodyPr>
          <a:lstStyle/>
          <a:p>
            <a:r>
              <a:rPr lang="en-US" altLang="zh-CN" sz="2400"/>
              <a:t>D</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450915"/>
            <a:ext cx="11485848" cy="3346237"/>
          </a:xfrm>
        </p:spPr>
        <p:txBody>
          <a:bodyPr/>
          <a:lstStyle/>
          <a:p>
            <a:pPr hangingPunct="0">
              <a:spcAft>
                <a:spcPts val="0"/>
              </a:spcAft>
              <a:tabLst>
                <a:tab pos="6210935" algn="l"/>
              </a:tabLst>
            </a:pPr>
            <a:r>
              <a:rPr lang="zh-CN" altLang="zh-CN">
                <a:solidFill>
                  <a:srgbClr val="ED8574"/>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夹岸数百步</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中无杂树</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芳草鲜美</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落英缤纷</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中的</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落英缤纷</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落英是可见的</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是宏观物体的机械运动</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不是分子的运动</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不符合题意</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三月江城柳絮飞</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五年游客送人归</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中的</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柳絮飞</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柳絮是可见的</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是宏观物体的机械运动</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不是分子的运动</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不符合题意</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城阙辅三秦</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风烟望五津</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中的</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风烟望五津</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烟是可见的</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是宏观物体的机械运动</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不是分子的运动</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不符合题意</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遥知不是雪</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为有暗香来</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中的</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暗香来</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是扩散现象</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是香气分子的运动</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符合题意</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823273"/>
            <a:ext cx="11485848" cy="576248"/>
          </a:xfrm>
        </p:spPr>
        <p:txBody>
          <a:bodyPr/>
          <a:lstStyle/>
          <a:p>
            <a:pPr algn="ctr" hangingPunct="0">
              <a:spcAft>
                <a:spcPts val="0"/>
              </a:spcAft>
              <a:tabLst>
                <a:tab pos="6210935" algn="l"/>
              </a:tabLst>
            </a:pP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机械运动与分子热运动的区别</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7" name="组合 6"/>
          <p:cNvGrpSpPr/>
          <p:nvPr/>
        </p:nvGrpSpPr>
        <p:grpSpPr>
          <a:xfrm>
            <a:off x="360854" y="1372641"/>
            <a:ext cx="1413327" cy="543932"/>
            <a:chOff x="2854846" y="2060848"/>
            <a:chExt cx="1413327" cy="543932"/>
          </a:xfrm>
        </p:grpSpPr>
        <p:pic>
          <p:nvPicPr>
            <p:cNvPr id="5" name="21辨析9.eps" descr="id:2147489704;FounderCES"/>
            <p:cNvPicPr/>
            <p:nvPr/>
          </p:nvPicPr>
          <p:blipFill rotWithShape="1">
            <a:blip r:embed="rId2"/>
            <a:srcRect r="80822" b="92131"/>
            <a:stretch>
              <a:fillRect/>
            </a:stretch>
          </p:blipFill>
          <p:spPr>
            <a:xfrm>
              <a:off x="2854846" y="2060848"/>
              <a:ext cx="1413327" cy="543932"/>
            </a:xfrm>
            <a:prstGeom prst="rect">
              <a:avLst/>
            </a:prstGeom>
          </p:spPr>
        </p:pic>
        <p:pic>
          <p:nvPicPr>
            <p:cNvPr id="6" name="图片 5"/>
            <p:cNvPicPr>
              <a:picLocks noChangeAspect="1"/>
            </p:cNvPicPr>
            <p:nvPr/>
          </p:nvPicPr>
          <p:blipFill>
            <a:blip r:embed="rId3"/>
            <a:stretch>
              <a:fillRect/>
            </a:stretch>
          </p:blipFill>
          <p:spPr>
            <a:xfrm>
              <a:off x="2923302" y="2478880"/>
              <a:ext cx="45719" cy="125899"/>
            </a:xfrm>
            <a:prstGeom prst="rect">
              <a:avLst/>
            </a:prstGeom>
          </p:spPr>
        </p:pic>
      </p:grpSp>
      <p:graphicFrame>
        <p:nvGraphicFramePr>
          <p:cNvPr id="8" name="表格 7"/>
          <p:cNvGraphicFramePr>
            <a:graphicFrameLocks noGrp="1"/>
          </p:cNvGraphicFramePr>
          <p:nvPr/>
        </p:nvGraphicFramePr>
        <p:xfrm>
          <a:off x="360855" y="2494123"/>
          <a:ext cx="11485848" cy="2879093"/>
        </p:xfrm>
        <a:graphic>
          <a:graphicData uri="http://schemas.openxmlformats.org/drawingml/2006/table">
            <a:tbl>
              <a:tblPr firstRow="1" firstCol="1" bandRow="1"/>
              <a:tblGrid>
                <a:gridCol w="3379137">
                  <a:extLst>
                    <a:ext uri="{9D8B030D-6E8A-4147-A177-3AD203B41FA5}">
                      <a16:colId xmlns:a16="http://schemas.microsoft.com/office/drawing/2014/main" val="20000"/>
                    </a:ext>
                  </a:extLst>
                </a:gridCol>
                <a:gridCol w="4054504">
                  <a:extLst>
                    <a:ext uri="{9D8B030D-6E8A-4147-A177-3AD203B41FA5}">
                      <a16:colId xmlns:a16="http://schemas.microsoft.com/office/drawing/2014/main" val="20001"/>
                    </a:ext>
                  </a:extLst>
                </a:gridCol>
                <a:gridCol w="4052207">
                  <a:extLst>
                    <a:ext uri="{9D8B030D-6E8A-4147-A177-3AD203B41FA5}">
                      <a16:colId xmlns:a16="http://schemas.microsoft.com/office/drawing/2014/main" val="20002"/>
                    </a:ext>
                  </a:extLst>
                </a:gridCol>
              </a:tblGrid>
              <a:tr h="0">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F4FC"/>
                    </a:solidFill>
                  </a:tcPr>
                </a:tc>
                <a:tc>
                  <a:txBody>
                    <a:bodyPr/>
                    <a:lstStyle/>
                    <a:p>
                      <a:pPr algn="ctr" hangingPunct="0">
                        <a:lnSpc>
                          <a:spcPct val="150000"/>
                        </a:lnSpc>
                        <a:spcAft>
                          <a:spcPts val="0"/>
                        </a:spcAft>
                        <a:tabLst>
                          <a:tab pos="6210935" algn="l"/>
                        </a:tabLst>
                      </a:pPr>
                      <a:r>
                        <a:rPr lang="zh-CN" sz="24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机械运动</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F4FC"/>
                    </a:solidFill>
                  </a:tcPr>
                </a:tc>
                <a:tc>
                  <a:txBody>
                    <a:bodyPr/>
                    <a:lstStyle/>
                    <a:p>
                      <a:pPr algn="ctr" hangingPunct="0">
                        <a:lnSpc>
                          <a:spcPct val="150000"/>
                        </a:lnSpc>
                        <a:spcAft>
                          <a:spcPts val="0"/>
                        </a:spcAft>
                        <a:tabLst>
                          <a:tab pos="6210935" algn="l"/>
                        </a:tabLst>
                      </a:pPr>
                      <a:r>
                        <a:rPr lang="zh-CN" sz="24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分子热运动</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F4FC"/>
                    </a:solidFill>
                  </a:tcPr>
                </a:tc>
                <a:extLst>
                  <a:ext uri="{0D108BD9-81ED-4DB2-BD59-A6C34878D82A}">
                    <a16:rowId xmlns:a16="http://schemas.microsoft.com/office/drawing/2014/main" val="10000"/>
                  </a:ext>
                </a:extLst>
              </a:tr>
              <a:tr h="0">
                <a:tc>
                  <a:txBody>
                    <a:bodyPr/>
                    <a:lstStyle/>
                    <a:p>
                      <a:pPr algn="ctr" hangingPunct="0">
                        <a:lnSpc>
                          <a:spcPct val="150000"/>
                        </a:lnSpc>
                        <a:spcAft>
                          <a:spcPts val="0"/>
                        </a:spcAft>
                        <a:tabLst>
                          <a:tab pos="6210935" algn="l"/>
                        </a:tabLst>
                      </a:pPr>
                      <a:r>
                        <a:rPr lang="zh-CN" sz="24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研究对象</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zh-CN" sz="24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宏观物体</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zh-CN" sz="24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微观粒子</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hangingPunct="0">
                        <a:lnSpc>
                          <a:spcPct val="150000"/>
                        </a:lnSpc>
                        <a:spcAft>
                          <a:spcPts val="0"/>
                        </a:spcAft>
                        <a:tabLst>
                          <a:tab pos="6210935" algn="l"/>
                        </a:tabLst>
                      </a:pPr>
                      <a:r>
                        <a:rPr lang="zh-CN" sz="24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运动情况</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zh-CN" sz="24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静止或运动</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zh-CN" sz="24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运动永不停息</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hangingPunct="0">
                        <a:lnSpc>
                          <a:spcPct val="150000"/>
                        </a:lnSpc>
                        <a:spcAft>
                          <a:spcPts val="0"/>
                        </a:spcAft>
                        <a:tabLst>
                          <a:tab pos="6210935" algn="l"/>
                        </a:tabLst>
                      </a:pPr>
                      <a:r>
                        <a:rPr lang="zh-CN" sz="24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可见度</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zh-CN" sz="24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肉眼可观察到</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zh-CN" sz="24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肉眼不能直接观察到</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lgn="ctr" hangingPunct="0">
                        <a:lnSpc>
                          <a:spcPct val="150000"/>
                        </a:lnSpc>
                        <a:spcAft>
                          <a:spcPts val="0"/>
                        </a:spcAft>
                        <a:tabLst>
                          <a:tab pos="6210935" algn="l"/>
                        </a:tabLst>
                      </a:pPr>
                      <a:r>
                        <a:rPr lang="zh-CN" sz="24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影响运动快慢的因素</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zh-CN" sz="24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力及力的作用时间</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zh-CN" sz="24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温度</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0">
                <a:tc>
                  <a:txBody>
                    <a:bodyPr/>
                    <a:lstStyle/>
                    <a:p>
                      <a:pPr algn="ctr" hangingPunct="0">
                        <a:lnSpc>
                          <a:spcPct val="150000"/>
                        </a:lnSpc>
                        <a:spcAft>
                          <a:spcPts val="0"/>
                        </a:spcAft>
                        <a:tabLst>
                          <a:tab pos="6210935" algn="l"/>
                        </a:tabLst>
                      </a:pPr>
                      <a:r>
                        <a:rPr lang="zh-CN" sz="24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例子</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zh-CN" sz="24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尘土飞扬</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zh-CN" sz="24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扩散现象</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2076921"/>
            <a:ext cx="11485848" cy="2792239"/>
          </a:xfrm>
        </p:spPr>
        <p:txBody>
          <a:bodyPr/>
          <a:lstStyle/>
          <a:p>
            <a:pPr hangingPunct="0">
              <a:spcAft>
                <a:spcPts val="0"/>
              </a:spcAft>
              <a:tabLst>
                <a:tab pos="6210935"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下列词语能说明分子不停地做无规则运动的是（　　）</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春风拂面</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柳絮散落</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晨曦微露</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雾漫山野</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百花齐放</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花香四溢</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寒冬腊月</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大雪纷飞</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巩固特训.eps" descr="id:2147489719;FounderCES"/>
          <p:cNvPicPr/>
          <p:nvPr/>
        </p:nvPicPr>
        <p:blipFill>
          <a:blip r:embed="rId2"/>
          <a:stretch>
            <a:fillRect/>
          </a:stretch>
        </p:blipFill>
        <p:spPr>
          <a:xfrm>
            <a:off x="262558" y="1682385"/>
            <a:ext cx="1658651" cy="431909"/>
          </a:xfrm>
          <a:prstGeom prst="rect">
            <a:avLst/>
          </a:prstGeom>
        </p:spPr>
      </p:pic>
      <p:pic>
        <p:nvPicPr>
          <p:cNvPr id="4" name="实验原创.eps" descr="id:2147489726;FounderCES"/>
          <p:cNvPicPr/>
          <p:nvPr/>
        </p:nvPicPr>
        <p:blipFill>
          <a:blip r:embed="rId3"/>
          <a:stretch>
            <a:fillRect/>
          </a:stretch>
        </p:blipFill>
        <p:spPr>
          <a:xfrm>
            <a:off x="729774" y="2235693"/>
            <a:ext cx="1368152" cy="347796"/>
          </a:xfrm>
          <a:prstGeom prst="rect">
            <a:avLst/>
          </a:prstGeom>
        </p:spPr>
      </p:pic>
      <p:sp>
        <p:nvSpPr>
          <p:cNvPr id="6" name="矩形 5"/>
          <p:cNvSpPr/>
          <p:nvPr/>
        </p:nvSpPr>
        <p:spPr>
          <a:xfrm>
            <a:off x="8652326" y="2205134"/>
            <a:ext cx="407484" cy="461665"/>
          </a:xfrm>
          <a:prstGeom prst="rect">
            <a:avLst/>
          </a:prstGeom>
        </p:spPr>
        <p:txBody>
          <a:bodyPr wrap="none">
            <a:spAutoFit/>
          </a:bodyPr>
          <a:lstStyle/>
          <a:p>
            <a:r>
              <a:rPr lang="en-US" altLang="zh-CN" sz="2400"/>
              <a:t>C</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3XB2.eps" descr="id:2147489452;FounderCES"/>
          <p:cNvPicPr/>
          <p:nvPr/>
        </p:nvPicPr>
        <p:blipFill>
          <a:blip r:embed="rId2"/>
          <a:stretch>
            <a:fillRect/>
          </a:stretch>
        </p:blipFill>
        <p:spPr>
          <a:xfrm>
            <a:off x="3106660" y="692696"/>
            <a:ext cx="5977091" cy="549547"/>
          </a:xfrm>
          <a:prstGeom prst="rect">
            <a:avLst/>
          </a:prstGeom>
        </p:spPr>
      </p:pic>
      <p:pic>
        <p:nvPicPr>
          <p:cNvPr id="4" name="DT13.eps" descr="id:2147489459;FounderCES"/>
          <p:cNvPicPr/>
          <p:nvPr/>
        </p:nvPicPr>
        <p:blipFill>
          <a:blip r:embed="rId3">
            <a:clrChange>
              <a:clrFrom>
                <a:srgbClr val="000000">
                  <a:alpha val="0"/>
                </a:srgbClr>
              </a:clrFrom>
              <a:clrTo>
                <a:srgbClr val="000000">
                  <a:alpha val="0"/>
                </a:srgbClr>
              </a:clrTo>
            </a:clrChange>
          </a:blip>
          <a:stretch>
            <a:fillRect/>
          </a:stretch>
        </p:blipFill>
        <p:spPr>
          <a:xfrm>
            <a:off x="1630710" y="1242243"/>
            <a:ext cx="9505056" cy="5132416"/>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21XB6.eps" descr="id:2147489480;FounderCES"/>
          <p:cNvPicPr/>
          <p:nvPr/>
        </p:nvPicPr>
        <p:blipFill>
          <a:blip r:embed="rId2"/>
          <a:stretch>
            <a:fillRect/>
          </a:stretch>
        </p:blipFill>
        <p:spPr>
          <a:xfrm>
            <a:off x="1080524" y="1465528"/>
            <a:ext cx="637609" cy="360040"/>
          </a:xfrm>
          <a:prstGeom prst="rect">
            <a:avLst/>
          </a:prstGeom>
        </p:spPr>
      </p:pic>
      <p:pic>
        <p:nvPicPr>
          <p:cNvPr id="3" name="21XB10.eps" descr="id:2147489690;FounderCES"/>
          <p:cNvPicPr/>
          <p:nvPr/>
        </p:nvPicPr>
        <p:blipFill>
          <a:blip r:embed="rId3"/>
          <a:stretch>
            <a:fillRect/>
          </a:stretch>
        </p:blipFill>
        <p:spPr>
          <a:xfrm>
            <a:off x="319031" y="907431"/>
            <a:ext cx="1566663" cy="373214"/>
          </a:xfrm>
          <a:prstGeom prst="rect">
            <a:avLst/>
          </a:prstGeom>
        </p:spPr>
      </p:pic>
      <p:sp>
        <p:nvSpPr>
          <p:cNvPr id="2" name="内容占位符 1"/>
          <p:cNvSpPr>
            <a:spLocks noGrp="1"/>
          </p:cNvSpPr>
          <p:nvPr>
            <p:ph idx="1"/>
          </p:nvPr>
        </p:nvSpPr>
        <p:spPr>
          <a:xfrm>
            <a:off x="360854" y="746120"/>
            <a:ext cx="11485848" cy="3346237"/>
          </a:xfrm>
        </p:spPr>
        <p:txBody>
          <a:bodyPr/>
          <a:lstStyle/>
          <a:p>
            <a:pPr hangingPunct="0">
              <a:spcAft>
                <a:spcPts val="0"/>
              </a:spcAft>
              <a:tabLst>
                <a:tab pos="6210935" algn="l"/>
              </a:tabLst>
            </a:pPr>
            <a:r>
              <a:rPr lang="en-US" altLang="zh-CN"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易错点</a:t>
            </a:r>
            <a:r>
              <a:rPr lang="en-US" altLang="zh-CN" dirty="0">
                <a:solidFill>
                  <a:schemeClr val="bg1"/>
                </a:solidFill>
                <a:ea typeface="宋体" panose="02010600030101010101" pitchFamily="2" charset="-122"/>
                <a:cs typeface="Times New Roman" panose="02020603050405020304" pitchFamily="18" charset="0"/>
              </a:rPr>
              <a:t>2</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solidFill>
                  <a:srgbClr val="2A938C"/>
                </a:solidFill>
                <a:latin typeface="Times New Roman" panose="02020603050405020304" pitchFamily="18" charset="0"/>
                <a:ea typeface="黑体" panose="02010609060101010101" pitchFamily="49" charset="-122"/>
                <a:cs typeface="Times New Roman" panose="02020603050405020304" pitchFamily="18" charset="0"/>
              </a:rPr>
              <a:t>不能正确区分内能和机械能的关系</a:t>
            </a:r>
            <a:endParaRPr lang="zh-CN" altLang="zh-CN" sz="1200" dirty="0">
              <a:solidFill>
                <a:srgbClr val="2A938C"/>
              </a:solidFill>
              <a:latin typeface="Times New Roman" panose="02020603050405020304" pitchFamily="18" charset="0"/>
              <a:ea typeface="宋体" panose="02010600030101010101" pitchFamily="2" charset="-122"/>
              <a:cs typeface="Times New Roman" panose="02020603050405020304" pitchFamily="18" charset="0"/>
            </a:endParaRPr>
          </a:p>
          <a:p>
            <a:pPr indent="716280" hangingPunct="0">
              <a:spcAft>
                <a:spcPts val="0"/>
              </a:spcAft>
              <a:tabLst>
                <a:tab pos="6210935" algn="l"/>
              </a:tabLst>
            </a:pPr>
            <a:r>
              <a:rPr lang="zh-CN" altLang="zh-CN" dirty="0">
                <a:solidFill>
                  <a:srgbClr val="FFFF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dirty="0">
                <a:solidFill>
                  <a:srgbClr val="FFFFFF"/>
                </a:solidFill>
                <a:ea typeface="宋体" panose="02010600030101010101" pitchFamily="2" charset="-122"/>
                <a:cs typeface="Times New Roman" panose="02020603050405020304" pitchFamily="18" charset="0"/>
              </a:rPr>
              <a:t>2</a:t>
            </a:r>
            <a:r>
              <a:rPr lang="en-US" altLang="zh-CN" dirty="0">
                <a:solidFill>
                  <a:srgbClr val="FFFFFF"/>
                </a:solidFill>
                <a:latin typeface="黑体" panose="02010609060101010101" pitchFamily="49" charset="-122"/>
                <a:ea typeface="宋体" panose="02010600030101010101" pitchFamily="2" charset="-122"/>
                <a:cs typeface="Times New Roman" panose="02020603050405020304" pitchFamily="18" charset="0"/>
              </a:rPr>
              <a:t> </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关于机械能和内能，下列说法中正确的是（　　）</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机械能大的物体</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其内能一定大</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物体具有内能</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也可以同时具有机械能</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具有机械能的物体不一定具有内能</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内能与机械能是同一种形式的能</a:t>
            </a:r>
            <a:endPar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6" name="内容占位符 1"/>
          <p:cNvSpPr txBox="1"/>
          <p:nvPr/>
        </p:nvSpPr>
        <p:spPr bwMode="auto">
          <a:xfrm>
            <a:off x="319031" y="4005064"/>
            <a:ext cx="11485848" cy="1684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zh-CN" altLang="zh-CN">
                <a:solidFill>
                  <a:srgbClr val="ED8574"/>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机械能和内能是两种不同形式的能</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它们之间没有必然的联系</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机械能大的物体</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其内能不一定大</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一切物体都具有内能</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物体也可以同时具有机械能</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正确</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p>
        </p:txBody>
      </p:sp>
      <p:sp>
        <p:nvSpPr>
          <p:cNvPr id="7" name="矩形 6"/>
          <p:cNvSpPr/>
          <p:nvPr/>
        </p:nvSpPr>
        <p:spPr>
          <a:xfrm>
            <a:off x="7692702" y="1405757"/>
            <a:ext cx="389850" cy="461665"/>
          </a:xfrm>
          <a:prstGeom prst="rect">
            <a:avLst/>
          </a:prstGeom>
        </p:spPr>
        <p:txBody>
          <a:bodyPr wrap="none">
            <a:spAutoFit/>
          </a:bodyPr>
          <a:lstStyle/>
          <a:p>
            <a:r>
              <a:rPr lang="en-US" altLang="zh-CN" sz="2400">
                <a:cs typeface="Times New Roman" panose="02020603050405020304" pitchFamily="18" charset="0"/>
              </a:rPr>
              <a:t>B</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906226"/>
            <a:ext cx="11485848" cy="576248"/>
          </a:xfrm>
        </p:spPr>
        <p:txBody>
          <a:bodyPr/>
          <a:lstStyle/>
          <a:p>
            <a:pPr algn="ctr" hangingPunct="0">
              <a:spcAft>
                <a:spcPts val="0"/>
              </a:spcAft>
              <a:tabLst>
                <a:tab pos="6210935" algn="l"/>
              </a:tabLst>
            </a:pPr>
            <a:r>
              <a:rPr lang="zh-CN" altLang="zh-CN" sz="23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内能和机械能的区别与联系</a:t>
            </a:r>
            <a:endParaRPr lang="zh-CN" altLang="zh-CN" sz="23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4" name="组合 3"/>
          <p:cNvGrpSpPr/>
          <p:nvPr/>
        </p:nvGrpSpPr>
        <p:grpSpPr>
          <a:xfrm>
            <a:off x="360854" y="674365"/>
            <a:ext cx="1413327" cy="543932"/>
            <a:chOff x="2854846" y="2060848"/>
            <a:chExt cx="1413327" cy="543932"/>
          </a:xfrm>
        </p:grpSpPr>
        <p:pic>
          <p:nvPicPr>
            <p:cNvPr id="5" name="21辨析9.eps" descr="id:2147489704;FounderCES"/>
            <p:cNvPicPr/>
            <p:nvPr/>
          </p:nvPicPr>
          <p:blipFill rotWithShape="1">
            <a:blip r:embed="rId2"/>
            <a:srcRect r="80822" b="92131"/>
            <a:stretch>
              <a:fillRect/>
            </a:stretch>
          </p:blipFill>
          <p:spPr>
            <a:xfrm>
              <a:off x="2854846" y="2060848"/>
              <a:ext cx="1413327" cy="543932"/>
            </a:xfrm>
            <a:prstGeom prst="rect">
              <a:avLst/>
            </a:prstGeom>
          </p:spPr>
        </p:pic>
        <p:pic>
          <p:nvPicPr>
            <p:cNvPr id="6" name="图片 5"/>
            <p:cNvPicPr>
              <a:picLocks noChangeAspect="1"/>
            </p:cNvPicPr>
            <p:nvPr/>
          </p:nvPicPr>
          <p:blipFill>
            <a:blip r:embed="rId3"/>
            <a:stretch>
              <a:fillRect/>
            </a:stretch>
          </p:blipFill>
          <p:spPr>
            <a:xfrm>
              <a:off x="2923302" y="2478880"/>
              <a:ext cx="45719" cy="125899"/>
            </a:xfrm>
            <a:prstGeom prst="rect">
              <a:avLst/>
            </a:prstGeom>
          </p:spPr>
        </p:pic>
      </p:grpSp>
      <p:graphicFrame>
        <p:nvGraphicFramePr>
          <p:cNvPr id="10" name="表格 9"/>
          <p:cNvGraphicFramePr>
            <a:graphicFrameLocks noGrp="1"/>
          </p:cNvGraphicFramePr>
          <p:nvPr/>
        </p:nvGraphicFramePr>
        <p:xfrm>
          <a:off x="391821" y="1482290"/>
          <a:ext cx="11468705" cy="4564126"/>
        </p:xfrm>
        <a:graphic>
          <a:graphicData uri="http://schemas.openxmlformats.org/drawingml/2006/table">
            <a:tbl>
              <a:tblPr firstRow="1" firstCol="1" bandRow="1"/>
              <a:tblGrid>
                <a:gridCol w="693793">
                  <a:extLst>
                    <a:ext uri="{9D8B030D-6E8A-4147-A177-3AD203B41FA5}">
                      <a16:colId xmlns:a16="http://schemas.microsoft.com/office/drawing/2014/main" val="20000"/>
                    </a:ext>
                  </a:extLst>
                </a:gridCol>
                <a:gridCol w="1224136">
                  <a:extLst>
                    <a:ext uri="{9D8B030D-6E8A-4147-A177-3AD203B41FA5}">
                      <a16:colId xmlns:a16="http://schemas.microsoft.com/office/drawing/2014/main" val="20001"/>
                    </a:ext>
                  </a:extLst>
                </a:gridCol>
                <a:gridCol w="4104456">
                  <a:extLst>
                    <a:ext uri="{9D8B030D-6E8A-4147-A177-3AD203B41FA5}">
                      <a16:colId xmlns:a16="http://schemas.microsoft.com/office/drawing/2014/main" val="20002"/>
                    </a:ext>
                  </a:extLst>
                </a:gridCol>
                <a:gridCol w="5446320">
                  <a:extLst>
                    <a:ext uri="{9D8B030D-6E8A-4147-A177-3AD203B41FA5}">
                      <a16:colId xmlns:a16="http://schemas.microsoft.com/office/drawing/2014/main" val="20003"/>
                    </a:ext>
                  </a:extLst>
                </a:gridCol>
              </a:tblGrid>
              <a:tr h="0">
                <a:tc rowSpan="5">
                  <a:txBody>
                    <a:bodyPr/>
                    <a:lstStyle/>
                    <a:p>
                      <a:pPr algn="just" hangingPunct="0">
                        <a:lnSpc>
                          <a:spcPct val="140000"/>
                        </a:lnSpc>
                        <a:spcAft>
                          <a:spcPts val="0"/>
                        </a:spcAft>
                        <a:tabLst>
                          <a:tab pos="6210935" algn="l"/>
                        </a:tabLst>
                      </a:pPr>
                      <a:r>
                        <a:rPr lang="en-US" sz="23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3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lgn="just" hangingPunct="0">
                        <a:lnSpc>
                          <a:spcPct val="140000"/>
                        </a:lnSpc>
                        <a:spcAft>
                          <a:spcPts val="0"/>
                        </a:spcAft>
                        <a:tabLst>
                          <a:tab pos="6210935" algn="l"/>
                        </a:tabLst>
                      </a:pPr>
                      <a:r>
                        <a:rPr lang="zh-CN" sz="23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区别</a:t>
                      </a:r>
                      <a:endParaRPr lang="zh-CN" sz="23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F4FC"/>
                    </a:solidFill>
                  </a:tcPr>
                </a:tc>
                <a:tc>
                  <a:txBody>
                    <a:bodyPr/>
                    <a:lstStyle/>
                    <a:p>
                      <a:pPr algn="just" hangingPunct="0">
                        <a:lnSpc>
                          <a:spcPct val="140000"/>
                        </a:lnSpc>
                        <a:spcAft>
                          <a:spcPts val="0"/>
                        </a:spcAft>
                        <a:tabLst>
                          <a:tab pos="6210935" algn="l"/>
                        </a:tabLst>
                      </a:pPr>
                      <a:r>
                        <a:rPr lang="en-US" sz="23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endParaRPr lang="zh-CN" sz="23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F4FC"/>
                    </a:solidFill>
                  </a:tcPr>
                </a:tc>
                <a:tc>
                  <a:txBody>
                    <a:bodyPr/>
                    <a:lstStyle/>
                    <a:p>
                      <a:pPr algn="ctr" hangingPunct="0">
                        <a:lnSpc>
                          <a:spcPct val="140000"/>
                        </a:lnSpc>
                        <a:spcAft>
                          <a:spcPts val="0"/>
                        </a:spcAft>
                        <a:tabLst>
                          <a:tab pos="6210935" algn="l"/>
                        </a:tabLst>
                      </a:pPr>
                      <a:r>
                        <a:rPr lang="zh-CN" sz="23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机械能</a:t>
                      </a:r>
                      <a:endParaRPr lang="zh-CN" sz="23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F4FC"/>
                    </a:solidFill>
                  </a:tcPr>
                </a:tc>
                <a:tc>
                  <a:txBody>
                    <a:bodyPr/>
                    <a:lstStyle/>
                    <a:p>
                      <a:pPr algn="ctr" hangingPunct="0">
                        <a:lnSpc>
                          <a:spcPct val="140000"/>
                        </a:lnSpc>
                        <a:spcAft>
                          <a:spcPts val="0"/>
                        </a:spcAft>
                        <a:tabLst>
                          <a:tab pos="6210935" algn="l"/>
                        </a:tabLst>
                      </a:pPr>
                      <a:r>
                        <a:rPr lang="zh-CN" sz="23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内能</a:t>
                      </a:r>
                      <a:endParaRPr lang="zh-CN" sz="23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F4FC"/>
                    </a:solidFill>
                  </a:tcPr>
                </a:tc>
                <a:extLst>
                  <a:ext uri="{0D108BD9-81ED-4DB2-BD59-A6C34878D82A}">
                    <a16:rowId xmlns:a16="http://schemas.microsoft.com/office/drawing/2014/main" val="10000"/>
                  </a:ext>
                </a:extLst>
              </a:tr>
              <a:tr h="201039">
                <a:tc vMerge="1">
                  <a:txBody>
                    <a:bodyPr/>
                    <a:lstStyle/>
                    <a:p>
                      <a:endParaRPr lang="zh-CN"/>
                    </a:p>
                  </a:txBody>
                  <a:tcPr/>
                </a:tc>
                <a:tc>
                  <a:txBody>
                    <a:bodyPr/>
                    <a:lstStyle/>
                    <a:p>
                      <a:pPr algn="ctr" hangingPunct="0">
                        <a:lnSpc>
                          <a:spcPct val="140000"/>
                        </a:lnSpc>
                        <a:spcAft>
                          <a:spcPts val="0"/>
                        </a:spcAft>
                        <a:tabLst>
                          <a:tab pos="6210935" algn="l"/>
                        </a:tabLst>
                      </a:pPr>
                      <a:r>
                        <a:rPr lang="zh-CN" sz="23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定义</a:t>
                      </a:r>
                      <a:endParaRPr lang="zh-CN" sz="23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F4FC"/>
                    </a:solidFill>
                  </a:tcPr>
                </a:tc>
                <a:tc>
                  <a:txBody>
                    <a:bodyPr/>
                    <a:lstStyle/>
                    <a:p>
                      <a:pPr algn="just" hangingPunct="0">
                        <a:lnSpc>
                          <a:spcPct val="140000"/>
                        </a:lnSpc>
                        <a:spcAft>
                          <a:spcPts val="0"/>
                        </a:spcAft>
                        <a:tabLst>
                          <a:tab pos="6210935" algn="l"/>
                        </a:tabLst>
                      </a:pPr>
                      <a:r>
                        <a:rPr lang="zh-CN" sz="23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动能</a:t>
                      </a:r>
                      <a:r>
                        <a:rPr lang="zh-CN" sz="23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3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重力势能和弹性势能统称为机械能</a:t>
                      </a:r>
                      <a:endParaRPr lang="zh-CN" sz="23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214" marR="72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40000"/>
                        </a:lnSpc>
                        <a:spcAft>
                          <a:spcPts val="0"/>
                        </a:spcAft>
                        <a:tabLst>
                          <a:tab pos="6210935" algn="l"/>
                        </a:tabLst>
                      </a:pPr>
                      <a:r>
                        <a:rPr lang="zh-CN" sz="23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构成物体的所有分子</a:t>
                      </a:r>
                      <a:r>
                        <a:rPr lang="zh-CN" sz="23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3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其热运动的动能与分子势能的总和</a:t>
                      </a:r>
                      <a:endParaRPr lang="zh-CN" sz="23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214" marR="72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01039">
                <a:tc vMerge="1">
                  <a:txBody>
                    <a:bodyPr/>
                    <a:lstStyle/>
                    <a:p>
                      <a:endParaRPr lang="zh-CN"/>
                    </a:p>
                  </a:txBody>
                  <a:tcPr/>
                </a:tc>
                <a:tc>
                  <a:txBody>
                    <a:bodyPr/>
                    <a:lstStyle/>
                    <a:p>
                      <a:pPr algn="ctr" hangingPunct="0">
                        <a:lnSpc>
                          <a:spcPct val="140000"/>
                        </a:lnSpc>
                        <a:spcAft>
                          <a:spcPts val="0"/>
                        </a:spcAft>
                        <a:tabLst>
                          <a:tab pos="6210935" algn="l"/>
                        </a:tabLst>
                      </a:pPr>
                      <a:r>
                        <a:rPr lang="zh-CN" sz="23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影响因素</a:t>
                      </a:r>
                      <a:endParaRPr lang="zh-CN" sz="23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F4FC"/>
                    </a:solidFill>
                  </a:tcPr>
                </a:tc>
                <a:tc>
                  <a:txBody>
                    <a:bodyPr/>
                    <a:lstStyle/>
                    <a:p>
                      <a:pPr algn="just" hangingPunct="0">
                        <a:lnSpc>
                          <a:spcPct val="140000"/>
                        </a:lnSpc>
                        <a:spcAft>
                          <a:spcPts val="0"/>
                        </a:spcAft>
                        <a:tabLst>
                          <a:tab pos="6210935" algn="l"/>
                        </a:tabLst>
                      </a:pPr>
                      <a:r>
                        <a:rPr lang="zh-CN" sz="23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物体的质量</a:t>
                      </a:r>
                      <a:r>
                        <a:rPr lang="zh-CN" sz="23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3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速度</a:t>
                      </a:r>
                      <a:r>
                        <a:rPr lang="zh-CN" sz="23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3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所处的高度或弹性形变的程度等</a:t>
                      </a:r>
                      <a:endParaRPr lang="zh-CN" sz="23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214" marR="72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40000"/>
                        </a:lnSpc>
                        <a:spcAft>
                          <a:spcPts val="0"/>
                        </a:spcAft>
                        <a:tabLst>
                          <a:tab pos="6210935" algn="l"/>
                        </a:tabLst>
                      </a:pPr>
                      <a:r>
                        <a:rPr lang="zh-CN" sz="23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物体的温度</a:t>
                      </a:r>
                      <a:r>
                        <a:rPr lang="zh-CN" sz="23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3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体积</a:t>
                      </a:r>
                      <a:r>
                        <a:rPr lang="zh-CN" sz="23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3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质量</a:t>
                      </a:r>
                      <a:r>
                        <a:rPr lang="zh-CN" sz="23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3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状态等</a:t>
                      </a:r>
                      <a:endParaRPr lang="zh-CN" sz="23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214" marR="72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vMerge="1">
                  <a:txBody>
                    <a:bodyPr/>
                    <a:lstStyle/>
                    <a:p>
                      <a:endParaRPr lang="zh-CN"/>
                    </a:p>
                  </a:txBody>
                  <a:tcPr/>
                </a:tc>
                <a:tc>
                  <a:txBody>
                    <a:bodyPr/>
                    <a:lstStyle/>
                    <a:p>
                      <a:pPr algn="ctr" hangingPunct="0">
                        <a:lnSpc>
                          <a:spcPct val="140000"/>
                        </a:lnSpc>
                        <a:spcAft>
                          <a:spcPts val="0"/>
                        </a:spcAft>
                        <a:tabLst>
                          <a:tab pos="6210935" algn="l"/>
                        </a:tabLst>
                      </a:pPr>
                      <a:r>
                        <a:rPr lang="zh-CN" sz="23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研究对象</a:t>
                      </a:r>
                      <a:endParaRPr lang="zh-CN" sz="23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F4FC"/>
                    </a:solidFill>
                  </a:tcPr>
                </a:tc>
                <a:tc>
                  <a:txBody>
                    <a:bodyPr/>
                    <a:lstStyle/>
                    <a:p>
                      <a:pPr algn="just" hangingPunct="0">
                        <a:lnSpc>
                          <a:spcPct val="140000"/>
                        </a:lnSpc>
                        <a:spcAft>
                          <a:spcPts val="0"/>
                        </a:spcAft>
                        <a:tabLst>
                          <a:tab pos="6210935" algn="l"/>
                        </a:tabLst>
                      </a:pPr>
                      <a:r>
                        <a:rPr lang="zh-CN" sz="23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宏观世界的所有物体</a:t>
                      </a:r>
                      <a:endParaRPr lang="zh-CN" sz="23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214" marR="72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40000"/>
                        </a:lnSpc>
                        <a:spcAft>
                          <a:spcPts val="0"/>
                        </a:spcAft>
                        <a:tabLst>
                          <a:tab pos="6210935" algn="l"/>
                        </a:tabLst>
                      </a:pPr>
                      <a:r>
                        <a:rPr lang="zh-CN" sz="23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微观世界的大量分子</a:t>
                      </a:r>
                      <a:endParaRPr lang="zh-CN" sz="23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214" marR="72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0">
                <a:tc vMerge="1">
                  <a:txBody>
                    <a:bodyPr/>
                    <a:lstStyle/>
                    <a:p>
                      <a:endParaRPr lang="zh-CN"/>
                    </a:p>
                  </a:txBody>
                  <a:tcPr/>
                </a:tc>
                <a:tc>
                  <a:txBody>
                    <a:bodyPr/>
                    <a:lstStyle/>
                    <a:p>
                      <a:pPr algn="ctr" hangingPunct="0">
                        <a:lnSpc>
                          <a:spcPct val="140000"/>
                        </a:lnSpc>
                        <a:spcAft>
                          <a:spcPts val="0"/>
                        </a:spcAft>
                        <a:tabLst>
                          <a:tab pos="6210935" algn="l"/>
                        </a:tabLst>
                      </a:pPr>
                      <a:r>
                        <a:rPr lang="zh-CN" sz="23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存在条件</a:t>
                      </a:r>
                      <a:endParaRPr lang="zh-CN" sz="23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F4FC"/>
                    </a:solidFill>
                  </a:tcPr>
                </a:tc>
                <a:tc>
                  <a:txBody>
                    <a:bodyPr/>
                    <a:lstStyle/>
                    <a:p>
                      <a:pPr algn="just" hangingPunct="0">
                        <a:lnSpc>
                          <a:spcPct val="140000"/>
                        </a:lnSpc>
                        <a:spcAft>
                          <a:spcPts val="0"/>
                        </a:spcAft>
                        <a:tabLst>
                          <a:tab pos="6210935" algn="l"/>
                        </a:tabLst>
                      </a:pPr>
                      <a:r>
                        <a:rPr lang="zh-CN" sz="23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运动或在高处或发生弹性形变</a:t>
                      </a:r>
                      <a:endParaRPr lang="zh-CN" sz="23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214" marR="7214"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40000"/>
                        </a:lnSpc>
                        <a:spcAft>
                          <a:spcPts val="0"/>
                        </a:spcAft>
                        <a:tabLst>
                          <a:tab pos="6210935" algn="l"/>
                        </a:tabLst>
                      </a:pPr>
                      <a:r>
                        <a:rPr lang="zh-CN" sz="23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一切物体</a:t>
                      </a:r>
                      <a:r>
                        <a:rPr lang="zh-CN" sz="23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3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不论温度高低</a:t>
                      </a:r>
                      <a:r>
                        <a:rPr lang="zh-CN" sz="23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3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都具有内能</a:t>
                      </a:r>
                      <a:endParaRPr lang="zh-CN" sz="23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7214" marR="72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776388">
                <a:tc gridSpan="2">
                  <a:txBody>
                    <a:bodyPr/>
                    <a:lstStyle/>
                    <a:p>
                      <a:pPr algn="ctr" hangingPunct="0">
                        <a:lnSpc>
                          <a:spcPct val="140000"/>
                        </a:lnSpc>
                        <a:spcAft>
                          <a:spcPts val="0"/>
                        </a:spcAft>
                        <a:tabLst>
                          <a:tab pos="6210935" algn="l"/>
                        </a:tabLst>
                      </a:pPr>
                      <a:r>
                        <a:rPr lang="zh-CN" sz="23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联系</a:t>
                      </a:r>
                      <a:endParaRPr lang="zh-CN" sz="23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F4FC"/>
                    </a:solidFill>
                  </a:tcPr>
                </a:tc>
                <a:tc hMerge="1">
                  <a:txBody>
                    <a:bodyPr/>
                    <a:lstStyle/>
                    <a:p>
                      <a:endParaRPr lang="zh-CN"/>
                    </a:p>
                  </a:txBody>
                  <a:tcPr/>
                </a:tc>
                <a:tc gridSpan="2">
                  <a:txBody>
                    <a:bodyPr/>
                    <a:lstStyle/>
                    <a:p>
                      <a:pPr marL="0" marR="0" lvl="0" indent="0" algn="just" defTabSz="914400" rtl="0" eaLnBrk="1" fontAlgn="auto" latinLnBrk="0" hangingPunct="0">
                        <a:lnSpc>
                          <a:spcPct val="140000"/>
                        </a:lnSpc>
                        <a:spcBef>
                          <a:spcPts val="0"/>
                        </a:spcBef>
                        <a:spcAft>
                          <a:spcPts val="0"/>
                        </a:spcAft>
                        <a:buClrTx/>
                        <a:buSzTx/>
                        <a:buFontTx/>
                        <a:buNone/>
                        <a:tabLst>
                          <a:tab pos="6210935" algn="l"/>
                        </a:tabLst>
                        <a:defRPr/>
                      </a:pPr>
                      <a:r>
                        <a:rPr kumimoji="0" lang="zh-CN" altLang="en-US" sz="2300" b="0" i="0" u="none" strike="noStrike" kern="1200" cap="none" spc="0" normalizeH="0" baseline="0" noProof="0">
                          <a:ln>
                            <a:noFill/>
                          </a:ln>
                          <a:solidFill>
                            <a:srgbClr val="000000"/>
                          </a:solidFill>
                          <a:effectLst/>
                          <a:uLnTx/>
                          <a:uFillTx/>
                          <a:latin typeface="Times New Roman" panose="02020603050405020304" pitchFamily="18" charset="0"/>
                          <a:ea typeface="仿宋" panose="02010609060101010101" pitchFamily="49" charset="-122"/>
                          <a:cs typeface="Times New Roman" panose="02020603050405020304" pitchFamily="18" charset="0"/>
                        </a:rPr>
                        <a:t>物体的内能与物体的运动状态</a:t>
                      </a:r>
                      <a:r>
                        <a:rPr kumimoji="0" lang="zh-CN" altLang="en-US" sz="23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300" b="0" i="0" u="none" strike="noStrike" kern="1200" cap="none" spc="0" normalizeH="0" baseline="0" noProof="0">
                          <a:ln>
                            <a:noFill/>
                          </a:ln>
                          <a:solidFill>
                            <a:srgbClr val="000000"/>
                          </a:solidFill>
                          <a:effectLst/>
                          <a:uLnTx/>
                          <a:uFillTx/>
                          <a:latin typeface="Times New Roman" panose="02020603050405020304" pitchFamily="18" charset="0"/>
                          <a:ea typeface="仿宋" panose="02010609060101010101" pitchFamily="49" charset="-122"/>
                          <a:cs typeface="Times New Roman" panose="02020603050405020304" pitchFamily="18" charset="0"/>
                        </a:rPr>
                        <a:t>所处的高度以及是否发生弹性形变无关</a:t>
                      </a:r>
                      <a:r>
                        <a:rPr kumimoji="0" lang="zh-CN" altLang="en-US" sz="23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300" b="0" i="0" u="none" strike="noStrike" kern="1200" cap="none" spc="0" normalizeH="0" baseline="0" noProof="0">
                          <a:ln>
                            <a:noFill/>
                          </a:ln>
                          <a:solidFill>
                            <a:srgbClr val="000000"/>
                          </a:solidFill>
                          <a:effectLst/>
                          <a:uLnTx/>
                          <a:uFillTx/>
                          <a:latin typeface="Times New Roman" panose="02020603050405020304" pitchFamily="18" charset="0"/>
                          <a:ea typeface="仿宋" panose="02010609060101010101" pitchFamily="49" charset="-122"/>
                          <a:cs typeface="Times New Roman" panose="02020603050405020304" pitchFamily="18" charset="0"/>
                        </a:rPr>
                        <a:t>所有具有机械能的物体一定同时具有内能</a:t>
                      </a:r>
                      <a:r>
                        <a:rPr kumimoji="0" lang="zh-CN" altLang="en-US" sz="23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300" b="0" i="0" u="none" strike="noStrike" kern="1200" cap="none" spc="0" normalizeH="0" baseline="0" noProof="0">
                          <a:ln>
                            <a:noFill/>
                          </a:ln>
                          <a:solidFill>
                            <a:srgbClr val="000000"/>
                          </a:solidFill>
                          <a:effectLst/>
                          <a:uLnTx/>
                          <a:uFillTx/>
                          <a:latin typeface="Times New Roman" panose="02020603050405020304" pitchFamily="18" charset="0"/>
                          <a:ea typeface="仿宋" panose="02010609060101010101" pitchFamily="49" charset="-122"/>
                          <a:cs typeface="Times New Roman" panose="02020603050405020304" pitchFamily="18" charset="0"/>
                        </a:rPr>
                        <a:t>但具有内能的物体不一定具有机械能</a:t>
                      </a:r>
                      <a:endParaRPr kumimoji="0" lang="zh-CN" altLang="en-US" sz="2300" b="0" i="0" u="none" strike="noStrike" kern="1200" cap="none" spc="0" normalizeH="0" baseline="0" noProof="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zh-CN"/>
                    </a:p>
                  </a:txBody>
                  <a:tcPr/>
                </a:tc>
                <a:extLst>
                  <a:ext uri="{0D108BD9-81ED-4DB2-BD59-A6C34878D82A}">
                    <a16:rowId xmlns:a16="http://schemas.microsoft.com/office/drawing/2014/main" val="10005"/>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215175"/>
            <a:ext cx="11485848" cy="2792239"/>
          </a:xfrm>
        </p:spPr>
        <p:txBody>
          <a:bodyPr/>
          <a:lstStyle/>
          <a:p>
            <a:pPr hangingPunct="0">
              <a:spcAft>
                <a:spcPts val="0"/>
              </a:spcAft>
              <a:tabLst>
                <a:tab pos="6210935"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关于物体内能和机械能说法正确的是（　　）</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一切物体都具有内能和机械能</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机械能为零的物体内能一定为零</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0</a:t>
            </a:r>
            <a:r>
              <a:rPr lang="en-US"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的冰没有内能</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机械能是物体外部宏观表现</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内能是物体内部所有分子动能与势能的总和</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巩固特训.eps" descr="id:2147489719;FounderCES"/>
          <p:cNvPicPr/>
          <p:nvPr/>
        </p:nvPicPr>
        <p:blipFill>
          <a:blip r:embed="rId2"/>
          <a:stretch>
            <a:fillRect/>
          </a:stretch>
        </p:blipFill>
        <p:spPr>
          <a:xfrm>
            <a:off x="262558" y="764704"/>
            <a:ext cx="1658651" cy="431909"/>
          </a:xfrm>
          <a:prstGeom prst="rect">
            <a:avLst/>
          </a:prstGeom>
        </p:spPr>
      </p:pic>
      <p:sp>
        <p:nvSpPr>
          <p:cNvPr id="5" name="矩形 4"/>
          <p:cNvSpPr/>
          <p:nvPr/>
        </p:nvSpPr>
        <p:spPr>
          <a:xfrm>
            <a:off x="6091891" y="1325534"/>
            <a:ext cx="407484" cy="461665"/>
          </a:xfrm>
          <a:prstGeom prst="rect">
            <a:avLst/>
          </a:prstGeom>
        </p:spPr>
        <p:txBody>
          <a:bodyPr wrap="none">
            <a:spAutoFit/>
          </a:bodyPr>
          <a:lstStyle/>
          <a:p>
            <a:r>
              <a:rPr lang="en-US" altLang="zh-CN" sz="2400"/>
              <a:t>D</a:t>
            </a:r>
            <a:endParaRPr lang="zh-CN" altLang="en-US"/>
          </a:p>
        </p:txBody>
      </p:sp>
      <p:sp>
        <p:nvSpPr>
          <p:cNvPr id="6" name="内容占位符 1"/>
          <p:cNvSpPr txBox="1"/>
          <p:nvPr/>
        </p:nvSpPr>
        <p:spPr bwMode="auto">
          <a:xfrm>
            <a:off x="360854" y="3933056"/>
            <a:ext cx="11485848" cy="2238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dist">
              <a:spcAft>
                <a:spcPts val="0"/>
              </a:spcAft>
              <a:tabLst>
                <a:tab pos="6210935" algn="l"/>
              </a:tabLst>
            </a:pP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AEEF"/>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一切物体都具有内能，</a:t>
            </a:r>
            <a:r>
              <a:rPr lang="en-US" altLang="zh-CN">
                <a:latin typeface="Times New Roman" panose="02020603050405020304" pitchFamily="18" charset="0"/>
                <a:ea typeface="宋体" panose="02010600030101010101" pitchFamily="2" charset="-122"/>
                <a:cs typeface="Times New Roman" panose="02020603050405020304" pitchFamily="18" charset="0"/>
              </a:rPr>
              <a:t>0 </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的物体也具有内能；有的物体不具有机械能，如静止在水平地面上的物体，</a:t>
            </a:r>
            <a:r>
              <a:rPr lang="en-US" altLang="zh-CN">
                <a:latin typeface="Times New Roman" panose="02020603050405020304" pitchFamily="18" charset="0"/>
                <a:ea typeface="宋体" panose="02010600030101010101" pitchFamily="2" charset="-122"/>
                <a:cs typeface="Times New Roman" panose="02020603050405020304" pitchFamily="18" charset="0"/>
              </a:rPr>
              <a:t>A</a:t>
            </a:r>
            <a:r>
              <a:rPr lang="zh-CN" altLang="zh-CN">
                <a:latin typeface="Times New Roman" panose="02020603050405020304" pitchFamily="18" charset="0"/>
                <a:ea typeface="宋体" panose="02010600030101010101" pitchFamily="2" charset="-122"/>
                <a:cs typeface="Times New Roman" panose="02020603050405020304" pitchFamily="18" charset="0"/>
              </a:rPr>
              <a:t>、</a:t>
            </a:r>
            <a:r>
              <a:rPr lang="en-US" altLang="zh-CN">
                <a:latin typeface="Times New Roman" panose="02020603050405020304" pitchFamily="18" charset="0"/>
                <a:ea typeface="宋体" panose="02010600030101010101" pitchFamily="2" charset="-122"/>
                <a:cs typeface="Times New Roman" panose="02020603050405020304" pitchFamily="18" charset="0"/>
              </a:rPr>
              <a:t>C</a:t>
            </a:r>
            <a:r>
              <a:rPr lang="zh-CN" altLang="zh-CN">
                <a:latin typeface="Times New Roman" panose="02020603050405020304" pitchFamily="18" charset="0"/>
                <a:ea typeface="宋体" panose="02010600030101010101" pitchFamily="2" charset="-122"/>
                <a:cs typeface="Times New Roman" panose="02020603050405020304" pitchFamily="18" charset="0"/>
              </a:rPr>
              <a:t>错误；任何物体的内能都不为零，</a:t>
            </a:r>
            <a:r>
              <a:rPr lang="en-US" altLang="zh-CN">
                <a:latin typeface="Times New Roman" panose="02020603050405020304" pitchFamily="18" charset="0"/>
                <a:ea typeface="宋体" panose="02010600030101010101" pitchFamily="2" charset="-122"/>
                <a:cs typeface="Times New Roman" panose="02020603050405020304" pitchFamily="18" charset="0"/>
              </a:rPr>
              <a:t>B</a:t>
            </a:r>
            <a:r>
              <a:rPr lang="zh-CN" altLang="zh-CN">
                <a:latin typeface="Times New Roman" panose="02020603050405020304" pitchFamily="18" charset="0"/>
                <a:ea typeface="宋体" panose="02010600030101010101" pitchFamily="2" charset="-122"/>
                <a:cs typeface="Times New Roman" panose="02020603050405020304" pitchFamily="18" charset="0"/>
              </a:rPr>
              <a:t>错误；机械能是物体外部宏观表现，内能是物体内部所有分子动能与分子势能的总和，</a:t>
            </a:r>
            <a:r>
              <a:rPr lang="en-US" altLang="zh-CN">
                <a:latin typeface="Times New Roman" panose="02020603050405020304" pitchFamily="18" charset="0"/>
                <a:ea typeface="宋体" panose="02010600030101010101" pitchFamily="2" charset="-122"/>
                <a:cs typeface="Times New Roman" panose="02020603050405020304" pitchFamily="18" charset="0"/>
              </a:rPr>
              <a:t>D</a:t>
            </a:r>
            <a:r>
              <a:rPr lang="zh-CN" altLang="zh-CN">
                <a:latin typeface="Times New Roman" panose="02020603050405020304" pitchFamily="18" charset="0"/>
                <a:ea typeface="宋体" panose="02010600030101010101" pitchFamily="2" charset="-122"/>
                <a:cs typeface="Times New Roman" panose="02020603050405020304" pitchFamily="18" charset="0"/>
              </a:rPr>
              <a:t>正确</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故</a:t>
            </a:r>
            <a:endParaRPr lang="en-US" altLang="zh-CN">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tabLst>
                <a:tab pos="6210935" algn="l"/>
              </a:tabLst>
            </a:pPr>
            <a:r>
              <a:rPr lang="zh-CN" altLang="zh-CN">
                <a:latin typeface="Times New Roman" panose="02020603050405020304" pitchFamily="18" charset="0"/>
                <a:ea typeface="宋体" panose="02010600030101010101" pitchFamily="2" charset="-122"/>
                <a:cs typeface="Times New Roman" panose="02020603050405020304" pitchFamily="18" charset="0"/>
              </a:rPr>
              <a:t>选</a:t>
            </a:r>
            <a:r>
              <a:rPr lang="en-US" altLang="zh-CN">
                <a:latin typeface="Times New Roman" panose="02020603050405020304" pitchFamily="18" charset="0"/>
                <a:ea typeface="宋体" panose="02010600030101010101" pitchFamily="2" charset="-122"/>
                <a:cs typeface="Times New Roman" panose="02020603050405020304" pitchFamily="18" charset="0"/>
              </a:rPr>
              <a:t>D</a:t>
            </a:r>
            <a:r>
              <a:rPr lang="en-US" altLang="zh-CN">
                <a:latin typeface="宋体" panose="02010600030101010101" pitchFamily="2" charset="-122"/>
                <a:ea typeface="宋体" panose="02010600030101010101" pitchFamily="2"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21XB10.eps" descr="id:2147489690;FounderCES"/>
          <p:cNvPicPr/>
          <p:nvPr/>
        </p:nvPicPr>
        <p:blipFill>
          <a:blip r:embed="rId2"/>
          <a:stretch>
            <a:fillRect/>
          </a:stretch>
        </p:blipFill>
        <p:spPr>
          <a:xfrm>
            <a:off x="319031" y="781999"/>
            <a:ext cx="1566663" cy="373214"/>
          </a:xfrm>
          <a:prstGeom prst="rect">
            <a:avLst/>
          </a:prstGeom>
        </p:spPr>
      </p:pic>
      <p:pic>
        <p:nvPicPr>
          <p:cNvPr id="5" name="21XB6.eps" descr="id:2147489480;FounderCES"/>
          <p:cNvPicPr/>
          <p:nvPr/>
        </p:nvPicPr>
        <p:blipFill>
          <a:blip r:embed="rId3"/>
          <a:stretch>
            <a:fillRect/>
          </a:stretch>
        </p:blipFill>
        <p:spPr>
          <a:xfrm>
            <a:off x="1065109" y="1313720"/>
            <a:ext cx="637609" cy="360040"/>
          </a:xfrm>
          <a:prstGeom prst="rect">
            <a:avLst/>
          </a:prstGeom>
        </p:spPr>
      </p:pic>
      <p:sp>
        <p:nvSpPr>
          <p:cNvPr id="2" name="内容占位符 1"/>
          <p:cNvSpPr>
            <a:spLocks noGrp="1"/>
          </p:cNvSpPr>
          <p:nvPr>
            <p:ph idx="1"/>
          </p:nvPr>
        </p:nvSpPr>
        <p:spPr>
          <a:xfrm>
            <a:off x="360854" y="603104"/>
            <a:ext cx="11485848" cy="3346237"/>
          </a:xfrm>
        </p:spPr>
        <p:txBody>
          <a:bodyPr/>
          <a:lstStyle/>
          <a:p>
            <a:pPr hangingPunct="0">
              <a:spcAft>
                <a:spcPts val="0"/>
              </a:spcAft>
              <a:tabLst>
                <a:tab pos="6210935" algn="l"/>
              </a:tabLst>
            </a:pP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易错点</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solidFill>
                  <a:srgbClr val="2A938C"/>
                </a:solidFill>
                <a:latin typeface="Times New Roman" panose="02020603050405020304" pitchFamily="18" charset="0"/>
                <a:ea typeface="黑体" panose="02010609060101010101" pitchFamily="49" charset="-122"/>
                <a:cs typeface="Times New Roman" panose="02020603050405020304" pitchFamily="18" charset="0"/>
              </a:rPr>
              <a:t>不能正确认识温度</a:t>
            </a:r>
            <a:r>
              <a:rPr lang="zh-CN" altLang="zh-CN" dirty="0">
                <a:solidFill>
                  <a:srgbClr val="2A938C"/>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2A938C"/>
                </a:solidFill>
                <a:latin typeface="Times New Roman" panose="02020603050405020304" pitchFamily="18" charset="0"/>
                <a:ea typeface="黑体" panose="02010609060101010101" pitchFamily="49" charset="-122"/>
                <a:cs typeface="Times New Roman" panose="02020603050405020304" pitchFamily="18" charset="0"/>
              </a:rPr>
              <a:t>内能</a:t>
            </a:r>
            <a:r>
              <a:rPr lang="zh-CN" altLang="zh-CN" dirty="0">
                <a:solidFill>
                  <a:srgbClr val="2A938C"/>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2A938C"/>
                </a:solidFill>
                <a:latin typeface="Times New Roman" panose="02020603050405020304" pitchFamily="18" charset="0"/>
                <a:ea typeface="黑体" panose="02010609060101010101" pitchFamily="49" charset="-122"/>
                <a:cs typeface="Times New Roman" panose="02020603050405020304" pitchFamily="18" charset="0"/>
              </a:rPr>
              <a:t>热量的关系</a:t>
            </a:r>
            <a:endParaRPr lang="zh-CN" altLang="zh-CN" sz="1200" dirty="0">
              <a:solidFill>
                <a:srgbClr val="2A938C"/>
              </a:solidFill>
              <a:latin typeface="Times New Roman" panose="02020603050405020304" pitchFamily="18" charset="0"/>
              <a:ea typeface="宋体" panose="02010600030101010101" pitchFamily="2" charset="-122"/>
              <a:cs typeface="Times New Roman" panose="02020603050405020304" pitchFamily="18" charset="0"/>
            </a:endParaRPr>
          </a:p>
          <a:p>
            <a:pPr indent="716280" hangingPunct="0">
              <a:spcAft>
                <a:spcPts val="0"/>
              </a:spcAft>
              <a:tabLst>
                <a:tab pos="6210935" algn="l"/>
              </a:tabLst>
            </a:pPr>
            <a:r>
              <a:rPr lang="zh-CN" altLang="zh-CN" dirty="0">
                <a:solidFill>
                  <a:srgbClr val="FFFF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dirty="0">
                <a:solidFill>
                  <a:srgbClr val="FFFFFF"/>
                </a:solidFill>
                <a:latin typeface="Times New Roman" panose="02020603050405020304" pitchFamily="18" charset="0"/>
                <a:ea typeface="宋体" panose="02010600030101010101" pitchFamily="2" charset="-122"/>
                <a:cs typeface="Times New Roman" panose="02020603050405020304" pitchFamily="18" charset="0"/>
              </a:rPr>
              <a:t>3  </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关于温度、热量、内能，以下说法正确的是（　　）</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的冰没有内能</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冰熔化时虽然温度保持不变</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但它的内能增加</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物体的温度越高</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所含的热量越多</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物体温度升高</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一定吸收了热量</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矩形 5"/>
          <p:cNvSpPr/>
          <p:nvPr/>
        </p:nvSpPr>
        <p:spPr>
          <a:xfrm>
            <a:off x="7970414" y="1254115"/>
            <a:ext cx="389850" cy="461665"/>
          </a:xfrm>
          <a:prstGeom prst="rect">
            <a:avLst/>
          </a:prstGeom>
        </p:spPr>
        <p:txBody>
          <a:bodyPr wrap="none">
            <a:spAutoFit/>
          </a:bodyPr>
          <a:lstStyle/>
          <a:p>
            <a:r>
              <a:rPr lang="en-US" altLang="zh-CN" sz="2400"/>
              <a:t>B</a:t>
            </a:r>
            <a:endParaRPr lang="zh-CN" altLang="en-US"/>
          </a:p>
        </p:txBody>
      </p:sp>
      <p:sp>
        <p:nvSpPr>
          <p:cNvPr id="7" name="内容占位符 1"/>
          <p:cNvSpPr txBox="1"/>
          <p:nvPr/>
        </p:nvSpPr>
        <p:spPr bwMode="auto">
          <a:xfrm>
            <a:off x="347965" y="3862048"/>
            <a:ext cx="11485848" cy="2792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a:spcAft>
                <a:spcPts val="0"/>
              </a:spcAft>
              <a:tabLst>
                <a:tab pos="6210935" algn="l"/>
              </a:tabLst>
            </a:pPr>
            <a:r>
              <a:rPr lang="zh-CN" altLang="zh-CN">
                <a:solidFill>
                  <a:srgbClr val="ED8574"/>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任何物体在任意温度下都具有内能</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0</a:t>
            </a:r>
            <a:r>
              <a:rPr lang="en-US"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的冰也有内能</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冰是晶体</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晶体在熔化过程中</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吸收热量</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温度不变</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但内能增加</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正确</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热量是一个过程量</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描述热量的术语一般用</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吸收</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放出</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不能用</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具有</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所含</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改变内能的方式包括做功和热传递</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物体内能增加</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温度升高</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可能是吸收了热量</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也可能是外界对物体做了功</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2464836"/>
            <a:ext cx="11485848" cy="1684244"/>
          </a:xfrm>
        </p:spPr>
        <p:txBody>
          <a:bodyPr/>
          <a:lstStyle/>
          <a:p>
            <a:pPr indent="720725" algn="dist"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任何物体在任意温度下都具有内能</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晶体熔化过程中</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吸收热量</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温度不变</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但内能增加</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热量是一个过程量</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改变内能的方式</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做功和热</a:t>
            </a:r>
            <a:endParaRPr lang="en-US"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hangingPunct="0">
              <a:spcAft>
                <a:spcPts val="0"/>
              </a:spcAft>
              <a:tabLst>
                <a:tab pos="6210935" algn="l"/>
              </a:tabLst>
            </a:pP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传递</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4" name="组合 3"/>
          <p:cNvGrpSpPr/>
          <p:nvPr/>
        </p:nvGrpSpPr>
        <p:grpSpPr>
          <a:xfrm>
            <a:off x="360854" y="1870372"/>
            <a:ext cx="1413327" cy="543932"/>
            <a:chOff x="2854846" y="2060848"/>
            <a:chExt cx="1413327" cy="543932"/>
          </a:xfrm>
        </p:grpSpPr>
        <p:pic>
          <p:nvPicPr>
            <p:cNvPr id="5" name="21辨析9.eps" descr="id:2147489704;FounderCES"/>
            <p:cNvPicPr/>
            <p:nvPr/>
          </p:nvPicPr>
          <p:blipFill rotWithShape="1">
            <a:blip r:embed="rId2"/>
            <a:srcRect r="80822" b="92131"/>
            <a:stretch>
              <a:fillRect/>
            </a:stretch>
          </p:blipFill>
          <p:spPr>
            <a:xfrm>
              <a:off x="2854846" y="2060848"/>
              <a:ext cx="1413327" cy="543932"/>
            </a:xfrm>
            <a:prstGeom prst="rect">
              <a:avLst/>
            </a:prstGeom>
          </p:spPr>
        </p:pic>
        <p:pic>
          <p:nvPicPr>
            <p:cNvPr id="6" name="图片 5"/>
            <p:cNvPicPr>
              <a:picLocks noChangeAspect="1"/>
            </p:cNvPicPr>
            <p:nvPr/>
          </p:nvPicPr>
          <p:blipFill>
            <a:blip r:embed="rId3"/>
            <a:stretch>
              <a:fillRect/>
            </a:stretch>
          </p:blipFill>
          <p:spPr>
            <a:xfrm>
              <a:off x="2923302" y="2478880"/>
              <a:ext cx="45719" cy="125899"/>
            </a:xfrm>
            <a:prstGeom prst="rect">
              <a:avLst/>
            </a:prstGeom>
          </p:spPr>
        </p:pic>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691696"/>
            <a:ext cx="11485848" cy="3346237"/>
          </a:xfrm>
        </p:spPr>
        <p:txBody>
          <a:bodyPr/>
          <a:lstStyle/>
          <a:p>
            <a:pPr hangingPunct="0">
              <a:spcAft>
                <a:spcPts val="0"/>
              </a:spcAft>
              <a:tabLst>
                <a:tab pos="6210935"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《冬日田园杂兴》：榾柮无烟雪夜长，地炉煨酒暖如汤</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如图甲中用地炉加热酒，锅内的热水和酒的温度随时间变化关系如图乙所示，下列说法中正确的是（　　）</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酒和热水含有的热量相同</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酒从热水中吸热</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内能增大</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热水和酒之间发生热传递的原因是它们内能不同</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热水和酒温度相同后</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仍在发生热传递</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巩固特训.eps" descr="id:2147489719;FounderCES"/>
          <p:cNvPicPr/>
          <p:nvPr/>
        </p:nvPicPr>
        <p:blipFill>
          <a:blip r:embed="rId2"/>
          <a:stretch>
            <a:fillRect/>
          </a:stretch>
        </p:blipFill>
        <p:spPr>
          <a:xfrm>
            <a:off x="262558" y="1241225"/>
            <a:ext cx="1658651" cy="431909"/>
          </a:xfrm>
          <a:prstGeom prst="rect">
            <a:avLst/>
          </a:prstGeom>
        </p:spPr>
      </p:pic>
      <p:pic>
        <p:nvPicPr>
          <p:cNvPr id="4" name="gyc295.jpg" descr="id:2147489797;FounderCES"/>
          <p:cNvPicPr/>
          <p:nvPr/>
        </p:nvPicPr>
        <p:blipFill>
          <a:blip r:embed="rId3"/>
          <a:stretch>
            <a:fillRect/>
          </a:stretch>
        </p:blipFill>
        <p:spPr>
          <a:xfrm>
            <a:off x="7463358" y="3204478"/>
            <a:ext cx="1192538" cy="1595122"/>
          </a:xfrm>
          <a:prstGeom prst="rect">
            <a:avLst/>
          </a:prstGeom>
        </p:spPr>
      </p:pic>
      <p:pic>
        <p:nvPicPr>
          <p:cNvPr id="5" name="gyc296.jpg" descr="id:2147489804;FounderCES"/>
          <p:cNvPicPr/>
          <p:nvPr/>
        </p:nvPicPr>
        <p:blipFill>
          <a:blip r:embed="rId4"/>
          <a:stretch>
            <a:fillRect/>
          </a:stretch>
        </p:blipFill>
        <p:spPr>
          <a:xfrm>
            <a:off x="9191550" y="2963396"/>
            <a:ext cx="2448272" cy="1836204"/>
          </a:xfrm>
          <a:prstGeom prst="rect">
            <a:avLst/>
          </a:prstGeom>
        </p:spPr>
      </p:pic>
      <p:sp>
        <p:nvSpPr>
          <p:cNvPr id="7" name="矩形 6"/>
          <p:cNvSpPr/>
          <p:nvPr/>
        </p:nvSpPr>
        <p:spPr>
          <a:xfrm>
            <a:off x="7812604" y="4650342"/>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ea typeface="楷体" panose="02010609060101010101" pitchFamily="49" charset="-122"/>
                <a:cs typeface="Times New Roman" panose="02020603050405020304" pitchFamily="18" charset="0"/>
              </a:rPr>
              <a:t>甲</a:t>
            </a:r>
            <a:endParaRPr lang="zh-CN" altLang="zh-CN" sz="1200" b="0">
              <a:solidFill>
                <a:srgbClr val="000000"/>
              </a:solidFill>
              <a:cs typeface="Times New Roman" panose="02020603050405020304" pitchFamily="18" charset="0"/>
            </a:endParaRPr>
          </a:p>
        </p:txBody>
      </p:sp>
      <p:sp>
        <p:nvSpPr>
          <p:cNvPr id="9" name="矩形 8"/>
          <p:cNvSpPr/>
          <p:nvPr/>
        </p:nvSpPr>
        <p:spPr>
          <a:xfrm>
            <a:off x="10147536" y="4650342"/>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ea typeface="楷体" panose="02010609060101010101" pitchFamily="49" charset="-122"/>
                <a:cs typeface="Times New Roman" panose="02020603050405020304" pitchFamily="18" charset="0"/>
              </a:rPr>
              <a:t>乙</a:t>
            </a:r>
            <a:endParaRPr lang="zh-CN" altLang="zh-CN" sz="1200" b="0">
              <a:solidFill>
                <a:srgbClr val="000000"/>
              </a:solidFill>
              <a:cs typeface="Times New Roman" panose="02020603050405020304" pitchFamily="18" charset="0"/>
            </a:endParaRPr>
          </a:p>
        </p:txBody>
      </p:sp>
      <p:sp>
        <p:nvSpPr>
          <p:cNvPr id="11" name="矩形 10"/>
          <p:cNvSpPr/>
          <p:nvPr/>
        </p:nvSpPr>
        <p:spPr>
          <a:xfrm>
            <a:off x="8571464" y="4868976"/>
            <a:ext cx="1576072"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cs typeface="Times New Roman" panose="02020603050405020304" pitchFamily="18" charset="0"/>
              </a:rPr>
              <a:t>（第</a:t>
            </a:r>
            <a:r>
              <a:rPr lang="en-US" altLang="zh-CN" sz="2400" b="0">
                <a:solidFill>
                  <a:srgbClr val="000000"/>
                </a:solidFill>
                <a:cs typeface="Times New Roman" panose="02020603050405020304" pitchFamily="18" charset="0"/>
              </a:rPr>
              <a:t>3</a:t>
            </a:r>
            <a:r>
              <a:rPr lang="zh-CN" altLang="zh-CN" sz="2400" b="0">
                <a:solidFill>
                  <a:srgbClr val="000000"/>
                </a:solidFill>
                <a:cs typeface="Times New Roman" panose="02020603050405020304" pitchFamily="18" charset="0"/>
              </a:rPr>
              <a:t>题）</a:t>
            </a:r>
            <a:endParaRPr lang="zh-CN" altLang="zh-CN" sz="1200" b="0">
              <a:solidFill>
                <a:srgbClr val="000000"/>
              </a:solidFill>
              <a:cs typeface="Times New Roman" panose="02020603050405020304" pitchFamily="18" charset="0"/>
            </a:endParaRPr>
          </a:p>
        </p:txBody>
      </p:sp>
      <p:sp>
        <p:nvSpPr>
          <p:cNvPr id="8" name="矩形 7"/>
          <p:cNvSpPr/>
          <p:nvPr/>
        </p:nvSpPr>
        <p:spPr>
          <a:xfrm>
            <a:off x="10650374" y="2351648"/>
            <a:ext cx="389850" cy="461665"/>
          </a:xfrm>
          <a:prstGeom prst="rect">
            <a:avLst/>
          </a:prstGeom>
        </p:spPr>
        <p:txBody>
          <a:bodyPr wrap="none">
            <a:spAutoFit/>
          </a:bodyPr>
          <a:lstStyle/>
          <a:p>
            <a:r>
              <a:rPr lang="en-US" altLang="zh-CN" sz="2400"/>
              <a:t>B</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2611750"/>
            <a:ext cx="11485848" cy="3346237"/>
          </a:xfrm>
        </p:spPr>
        <p:txBody>
          <a:bodyPr/>
          <a:lstStyle/>
          <a:p>
            <a:pPr algn="dist" hangingPunct="0">
              <a:spcAft>
                <a:spcPts val="0"/>
              </a:spcAft>
              <a:tabLst>
                <a:tab pos="6210935" algn="l"/>
              </a:tabLst>
            </a:pP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AEEF"/>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u="wavy">
                <a:uFill>
                  <a:solidFill>
                    <a:srgbClr val="00AEEF"/>
                  </a:solidFill>
                </a:uFill>
                <a:latin typeface="Times New Roman" panose="02020603050405020304" pitchFamily="18" charset="0"/>
                <a:ea typeface="宋体" panose="02010600030101010101" pitchFamily="2" charset="-122"/>
                <a:cs typeface="Times New Roman" panose="02020603050405020304" pitchFamily="18" charset="0"/>
              </a:rPr>
              <a:t>热量是过程量，不能说</a:t>
            </a:r>
            <a:r>
              <a:rPr lang="en-US" altLang="zh-CN" u="wavy">
                <a:uFill>
                  <a:solidFill>
                    <a:srgbClr val="00AEEF"/>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u="wavy">
                <a:uFill>
                  <a:solidFill>
                    <a:srgbClr val="00AEEF"/>
                  </a:solidFill>
                </a:uFill>
                <a:latin typeface="Times New Roman" panose="02020603050405020304" pitchFamily="18" charset="0"/>
                <a:ea typeface="宋体" panose="02010600030101010101" pitchFamily="2" charset="-122"/>
                <a:cs typeface="Times New Roman" panose="02020603050405020304" pitchFamily="18" charset="0"/>
              </a:rPr>
              <a:t>含有热量</a:t>
            </a:r>
            <a:r>
              <a:rPr lang="en-US" altLang="zh-CN" u="wavy">
                <a:uFill>
                  <a:solidFill>
                    <a:srgbClr val="00AEEF"/>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u="wavy">
                <a:uFill>
                  <a:solidFill>
                    <a:srgbClr val="00AEEF"/>
                  </a:solidFill>
                </a:uFill>
                <a:latin typeface="Times New Roman" panose="02020603050405020304" pitchFamily="18" charset="0"/>
                <a:ea typeface="宋体" panose="02010600030101010101" pitchFamily="2" charset="-122"/>
                <a:cs typeface="Times New Roman" panose="02020603050405020304" pitchFamily="18" charset="0"/>
              </a:rPr>
              <a:t>，</a:t>
            </a:r>
            <a:r>
              <a:rPr lang="en-US" altLang="zh-CN">
                <a:uFill>
                  <a:solidFill>
                    <a:srgbClr val="00AEEF"/>
                  </a:solidFill>
                </a:uFill>
                <a:latin typeface="Times New Roman" panose="02020603050405020304" pitchFamily="18" charset="0"/>
                <a:ea typeface="宋体" panose="02010600030101010101" pitchFamily="2" charset="-122"/>
                <a:cs typeface="Times New Roman" panose="02020603050405020304" pitchFamily="18" charset="0"/>
              </a:rPr>
              <a:t>A</a:t>
            </a:r>
            <a:r>
              <a:rPr lang="zh-CN" altLang="zh-CN">
                <a:uFill>
                  <a:solidFill>
                    <a:srgbClr val="00AEEF"/>
                  </a:solidFill>
                </a:uFill>
                <a:latin typeface="Times New Roman" panose="02020603050405020304" pitchFamily="18" charset="0"/>
                <a:ea typeface="宋体" panose="02010600030101010101" pitchFamily="2" charset="-122"/>
                <a:cs typeface="Times New Roman" panose="02020603050405020304" pitchFamily="18" charset="0"/>
              </a:rPr>
              <a:t>错误；酒从热水中吸收热量，内能增</a:t>
            </a:r>
            <a:endParaRPr lang="en-US" altLang="zh-CN">
              <a:uFill>
                <a:solidFill>
                  <a:srgbClr val="00AEEF"/>
                </a:solidFill>
              </a:u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endParaRPr lang="en-US" altLang="zh-CN">
              <a:uFill>
                <a:solidFill>
                  <a:srgbClr val="00AEEF"/>
                </a:solidFill>
              </a:u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endParaRPr lang="en-US" altLang="zh-CN">
              <a:uFill>
                <a:solidFill>
                  <a:srgbClr val="00AEEF"/>
                </a:solidFill>
              </a:u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endParaRPr lang="en-US" altLang="zh-CN">
              <a:uFill>
                <a:solidFill>
                  <a:srgbClr val="00AEEF"/>
                </a:solidFill>
              </a:u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zh-CN" altLang="zh-CN">
                <a:uFill>
                  <a:solidFill>
                    <a:srgbClr val="00AEEF"/>
                  </a:solidFill>
                </a:uFill>
                <a:latin typeface="Times New Roman" panose="02020603050405020304" pitchFamily="18" charset="0"/>
                <a:ea typeface="宋体" panose="02010600030101010101" pitchFamily="2" charset="-122"/>
                <a:cs typeface="Times New Roman" panose="02020603050405020304" pitchFamily="18" charset="0"/>
              </a:rPr>
              <a:t>大，</a:t>
            </a:r>
            <a:r>
              <a:rPr lang="en-US" altLang="zh-CN">
                <a:uFill>
                  <a:solidFill>
                    <a:srgbClr val="00AEEF"/>
                  </a:solidFill>
                </a:uFill>
                <a:latin typeface="Times New Roman" panose="02020603050405020304" pitchFamily="18" charset="0"/>
                <a:ea typeface="宋体" panose="02010600030101010101" pitchFamily="2" charset="-122"/>
                <a:cs typeface="Times New Roman" panose="02020603050405020304" pitchFamily="18" charset="0"/>
              </a:rPr>
              <a:t>B</a:t>
            </a:r>
            <a:r>
              <a:rPr lang="zh-CN" altLang="zh-CN">
                <a:uFill>
                  <a:solidFill>
                    <a:srgbClr val="00AEEF"/>
                  </a:solidFill>
                </a:uFill>
                <a:latin typeface="Times New Roman" panose="02020603050405020304" pitchFamily="18" charset="0"/>
                <a:ea typeface="宋体" panose="02010600030101010101" pitchFamily="2" charset="-122"/>
                <a:cs typeface="Times New Roman" panose="02020603050405020304" pitchFamily="18" charset="0"/>
              </a:rPr>
              <a:t>正确；热水和酒之间发生热传递的原因是它们的温度不同，</a:t>
            </a:r>
            <a:r>
              <a:rPr lang="en-US" altLang="zh-CN">
                <a:uFill>
                  <a:solidFill>
                    <a:srgbClr val="00AEEF"/>
                  </a:solidFill>
                </a:uFill>
                <a:latin typeface="Times New Roman" panose="02020603050405020304" pitchFamily="18" charset="0"/>
                <a:ea typeface="宋体" panose="02010600030101010101" pitchFamily="2" charset="-122"/>
                <a:cs typeface="Times New Roman" panose="02020603050405020304" pitchFamily="18" charset="0"/>
              </a:rPr>
              <a:t>C</a:t>
            </a:r>
            <a:r>
              <a:rPr lang="zh-CN" altLang="zh-CN">
                <a:uFill>
                  <a:solidFill>
                    <a:srgbClr val="00AEEF"/>
                  </a:solidFill>
                </a:uFill>
                <a:latin typeface="Times New Roman" panose="02020603050405020304" pitchFamily="18" charset="0"/>
                <a:ea typeface="宋体" panose="02010600030101010101" pitchFamily="2" charset="-122"/>
                <a:cs typeface="Times New Roman" panose="02020603050405020304" pitchFamily="18" charset="0"/>
              </a:rPr>
              <a:t>错误；热水和酒温度相同后，不再发生热传递，</a:t>
            </a:r>
            <a:r>
              <a:rPr lang="en-US" altLang="zh-CN">
                <a:uFill>
                  <a:solidFill>
                    <a:srgbClr val="00AEEF"/>
                  </a:solidFill>
                </a:uFill>
                <a:latin typeface="Times New Roman" panose="02020603050405020304" pitchFamily="18" charset="0"/>
                <a:ea typeface="宋体" panose="02010600030101010101" pitchFamily="2" charset="-122"/>
                <a:cs typeface="Times New Roman" panose="02020603050405020304" pitchFamily="18" charset="0"/>
              </a:rPr>
              <a:t>D</a:t>
            </a:r>
            <a:r>
              <a:rPr lang="zh-CN" altLang="zh-CN">
                <a:uFill>
                  <a:solidFill>
                    <a:srgbClr val="00AEEF"/>
                  </a:solidFill>
                </a:uFill>
                <a:latin typeface="Times New Roman" panose="02020603050405020304" pitchFamily="18" charset="0"/>
                <a:ea typeface="宋体" panose="02010600030101010101" pitchFamily="2" charset="-122"/>
                <a:cs typeface="Times New Roman" panose="02020603050405020304" pitchFamily="18" charset="0"/>
              </a:rPr>
              <a:t>错误</a:t>
            </a:r>
            <a:r>
              <a:rPr lang="en-US" altLang="zh-CN">
                <a:uFill>
                  <a:solidFill>
                    <a:srgbClr val="00AEEF"/>
                  </a:solidFill>
                </a:uFill>
                <a:latin typeface="宋体" panose="02010600030101010101" pitchFamily="2" charset="-122"/>
                <a:ea typeface="宋体" panose="02010600030101010101" pitchFamily="2" charset="-122"/>
                <a:cs typeface="Times New Roman" panose="02020603050405020304" pitchFamily="18" charset="0"/>
              </a:rPr>
              <a:t>.</a:t>
            </a:r>
            <a:r>
              <a:rPr lang="zh-CN" altLang="zh-CN">
                <a:uFill>
                  <a:solidFill>
                    <a:srgbClr val="00AEEF"/>
                  </a:solidFill>
                </a:uFill>
                <a:latin typeface="Times New Roman" panose="02020603050405020304" pitchFamily="18" charset="0"/>
                <a:ea typeface="宋体" panose="02010600030101010101" pitchFamily="2" charset="-122"/>
                <a:cs typeface="Times New Roman" panose="02020603050405020304" pitchFamily="18" charset="0"/>
              </a:rPr>
              <a:t>故选</a:t>
            </a:r>
            <a:r>
              <a:rPr lang="en-US" altLang="zh-CN">
                <a:uFill>
                  <a:solidFill>
                    <a:srgbClr val="00AEEF"/>
                  </a:solidFill>
                </a:uFill>
                <a:latin typeface="Times New Roman" panose="02020603050405020304" pitchFamily="18" charset="0"/>
                <a:ea typeface="宋体" panose="02010600030101010101" pitchFamily="2" charset="-122"/>
                <a:cs typeface="Times New Roman" panose="02020603050405020304" pitchFamily="18" charset="0"/>
              </a:rPr>
              <a:t>B</a:t>
            </a:r>
            <a:r>
              <a:rPr lang="en-US" altLang="zh-CN">
                <a:uFill>
                  <a:solidFill>
                    <a:srgbClr val="00AEEF"/>
                  </a:solidFill>
                </a:u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uFill>
                <a:solidFill>
                  <a:srgbClr val="00AEEF"/>
                </a:solidFill>
              </a:u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矩形 7"/>
          <p:cNvSpPr/>
          <p:nvPr/>
        </p:nvSpPr>
        <p:spPr>
          <a:xfrm>
            <a:off x="360854" y="3599144"/>
            <a:ext cx="11422984" cy="1130246"/>
          </a:xfrm>
          <a:prstGeom prst="rect">
            <a:avLst/>
          </a:prstGeom>
        </p:spPr>
        <p:txBody>
          <a:bodyPr wrap="square">
            <a:spAutoFit/>
          </a:bodyPr>
          <a:lstStyle/>
          <a:p>
            <a:pPr lvl="0" algn="just" eaLnBrk="1">
              <a:lnSpc>
                <a:spcPct val="150000"/>
              </a:lnSpc>
              <a:spcBef>
                <a:spcPts val="0"/>
              </a:spcBef>
              <a:spcAft>
                <a:spcPts val="0"/>
              </a:spcAft>
              <a:tabLst>
                <a:tab pos="6210935" algn="l"/>
              </a:tabLst>
            </a:pPr>
            <a:r>
              <a:rPr lang="zh-CN" altLang="zh-CN" sz="2400" b="0">
                <a:solidFill>
                  <a:srgbClr val="00AEEF"/>
                </a:solidFill>
                <a:ea typeface="楷体" panose="02010609060101010101" pitchFamily="49" charset="-122"/>
                <a:cs typeface="Times New Roman" panose="02020603050405020304" pitchFamily="18" charset="0"/>
              </a:rPr>
              <a:t>热量是热传递过程中内能改变多少的量度</a:t>
            </a:r>
            <a:r>
              <a:rPr lang="zh-CN" altLang="zh-CN" sz="2400" b="0">
                <a:solidFill>
                  <a:srgbClr val="00AEEF"/>
                </a:solidFill>
                <a:cs typeface="Times New Roman" panose="02020603050405020304" pitchFamily="18" charset="0"/>
              </a:rPr>
              <a:t>，</a:t>
            </a:r>
            <a:r>
              <a:rPr lang="zh-CN" altLang="zh-CN" sz="2400" b="0">
                <a:solidFill>
                  <a:srgbClr val="00AEEF"/>
                </a:solidFill>
                <a:ea typeface="楷体" panose="02010609060101010101" pitchFamily="49" charset="-122"/>
                <a:cs typeface="Times New Roman" panose="02020603050405020304" pitchFamily="18" charset="0"/>
              </a:rPr>
              <a:t>是一个过程量</a:t>
            </a:r>
            <a:r>
              <a:rPr lang="zh-CN" altLang="zh-CN" sz="2400" b="0">
                <a:solidFill>
                  <a:srgbClr val="00AEEF"/>
                </a:solidFill>
                <a:cs typeface="Times New Roman" panose="02020603050405020304" pitchFamily="18" charset="0"/>
              </a:rPr>
              <a:t>，</a:t>
            </a:r>
            <a:r>
              <a:rPr lang="zh-CN" altLang="zh-CN" sz="2400" b="0">
                <a:solidFill>
                  <a:srgbClr val="00AEEF"/>
                </a:solidFill>
                <a:ea typeface="楷体" panose="02010609060101010101" pitchFamily="49" charset="-122"/>
                <a:cs typeface="Times New Roman" panose="02020603050405020304" pitchFamily="18" charset="0"/>
              </a:rPr>
              <a:t>只能用</a:t>
            </a:r>
            <a:r>
              <a:rPr lang="en-US" altLang="zh-CN" sz="2400" b="0">
                <a:solidFill>
                  <a:srgbClr val="00AEEF"/>
                </a:solidFill>
                <a:latin typeface="宋体" panose="02010600030101010101" pitchFamily="2" charset="-122"/>
                <a:cs typeface="Times New Roman" panose="02020603050405020304" pitchFamily="18" charset="0"/>
              </a:rPr>
              <a:t>“</a:t>
            </a:r>
            <a:r>
              <a:rPr lang="zh-CN" altLang="zh-CN" sz="2400" b="0">
                <a:solidFill>
                  <a:srgbClr val="00AEEF"/>
                </a:solidFill>
                <a:ea typeface="楷体" panose="02010609060101010101" pitchFamily="49" charset="-122"/>
                <a:cs typeface="Times New Roman" panose="02020603050405020304" pitchFamily="18" charset="0"/>
              </a:rPr>
              <a:t>吸收</a:t>
            </a:r>
            <a:r>
              <a:rPr lang="en-US" altLang="zh-CN" sz="2400" b="0">
                <a:solidFill>
                  <a:srgbClr val="00AEEF"/>
                </a:solidFill>
                <a:latin typeface="宋体" panose="02010600030101010101" pitchFamily="2" charset="-122"/>
                <a:cs typeface="Times New Roman" panose="02020603050405020304" pitchFamily="18" charset="0"/>
              </a:rPr>
              <a:t>”</a:t>
            </a:r>
            <a:r>
              <a:rPr lang="zh-CN" altLang="zh-CN" sz="2400" b="0">
                <a:solidFill>
                  <a:srgbClr val="00AEEF"/>
                </a:solidFill>
                <a:ea typeface="楷体" panose="02010609060101010101" pitchFamily="49" charset="-122"/>
                <a:cs typeface="Times New Roman" panose="02020603050405020304" pitchFamily="18" charset="0"/>
              </a:rPr>
              <a:t>或</a:t>
            </a:r>
            <a:r>
              <a:rPr lang="en-US" altLang="zh-CN" sz="2400" b="0">
                <a:solidFill>
                  <a:srgbClr val="00AEEF"/>
                </a:solidFill>
                <a:latin typeface="宋体" panose="02010600030101010101" pitchFamily="2" charset="-122"/>
                <a:cs typeface="Times New Roman" panose="02020603050405020304" pitchFamily="18" charset="0"/>
              </a:rPr>
              <a:t>“</a:t>
            </a:r>
            <a:r>
              <a:rPr lang="zh-CN" altLang="zh-CN" sz="2400" b="0">
                <a:solidFill>
                  <a:srgbClr val="00AEEF"/>
                </a:solidFill>
                <a:ea typeface="楷体" panose="02010609060101010101" pitchFamily="49" charset="-122"/>
                <a:cs typeface="Times New Roman" panose="02020603050405020304" pitchFamily="18" charset="0"/>
              </a:rPr>
              <a:t>放出</a:t>
            </a:r>
            <a:r>
              <a:rPr lang="en-US" altLang="zh-CN" sz="2400" b="0">
                <a:solidFill>
                  <a:srgbClr val="00AEEF"/>
                </a:solidFill>
                <a:latin typeface="宋体" panose="02010600030101010101" pitchFamily="2" charset="-122"/>
                <a:cs typeface="Times New Roman" panose="02020603050405020304" pitchFamily="18" charset="0"/>
              </a:rPr>
              <a:t>”</a:t>
            </a:r>
            <a:r>
              <a:rPr lang="zh-CN" altLang="zh-CN" sz="2400" b="0">
                <a:solidFill>
                  <a:srgbClr val="00AEEF"/>
                </a:solidFill>
                <a:ea typeface="楷体" panose="02010609060101010101" pitchFamily="49" charset="-122"/>
                <a:cs typeface="Times New Roman" panose="02020603050405020304" pitchFamily="18" charset="0"/>
              </a:rPr>
              <a:t>来表示</a:t>
            </a:r>
            <a:r>
              <a:rPr lang="zh-CN" altLang="zh-CN" sz="2400" b="0">
                <a:solidFill>
                  <a:srgbClr val="00AEEF"/>
                </a:solidFill>
                <a:cs typeface="Times New Roman" panose="02020603050405020304" pitchFamily="18" charset="0"/>
              </a:rPr>
              <a:t>，</a:t>
            </a:r>
            <a:r>
              <a:rPr lang="zh-CN" altLang="zh-CN" sz="2400" b="0">
                <a:solidFill>
                  <a:srgbClr val="00AEEF"/>
                </a:solidFill>
                <a:ea typeface="楷体" panose="02010609060101010101" pitchFamily="49" charset="-122"/>
                <a:cs typeface="Times New Roman" panose="02020603050405020304" pitchFamily="18" charset="0"/>
              </a:rPr>
              <a:t>不能用</a:t>
            </a:r>
            <a:r>
              <a:rPr lang="en-US" altLang="zh-CN" sz="2400" b="0">
                <a:solidFill>
                  <a:srgbClr val="00AEEF"/>
                </a:solidFill>
                <a:latin typeface="宋体" panose="02010600030101010101" pitchFamily="2" charset="-122"/>
                <a:cs typeface="Times New Roman" panose="02020603050405020304" pitchFamily="18" charset="0"/>
              </a:rPr>
              <a:t>“</a:t>
            </a:r>
            <a:r>
              <a:rPr lang="zh-CN" altLang="zh-CN" sz="2400" b="0">
                <a:solidFill>
                  <a:srgbClr val="00AEEF"/>
                </a:solidFill>
                <a:ea typeface="楷体" panose="02010609060101010101" pitchFamily="49" charset="-122"/>
                <a:cs typeface="Times New Roman" panose="02020603050405020304" pitchFamily="18" charset="0"/>
              </a:rPr>
              <a:t>具有</a:t>
            </a:r>
            <a:r>
              <a:rPr lang="en-US" altLang="zh-CN" sz="2400" b="0">
                <a:solidFill>
                  <a:srgbClr val="00AEEF"/>
                </a:solidFill>
                <a:latin typeface="宋体" panose="02010600030101010101" pitchFamily="2" charset="-122"/>
                <a:cs typeface="Times New Roman" panose="02020603050405020304" pitchFamily="18" charset="0"/>
              </a:rPr>
              <a:t>”</a:t>
            </a:r>
            <a:r>
              <a:rPr lang="zh-CN" altLang="zh-CN" sz="2400" b="0">
                <a:solidFill>
                  <a:srgbClr val="00AEEF"/>
                </a:solidFill>
                <a:ea typeface="楷体" panose="02010609060101010101" pitchFamily="49" charset="-122"/>
                <a:cs typeface="Times New Roman" panose="02020603050405020304" pitchFamily="18" charset="0"/>
              </a:rPr>
              <a:t>或</a:t>
            </a:r>
            <a:r>
              <a:rPr lang="en-US" altLang="zh-CN" sz="2400" b="0">
                <a:solidFill>
                  <a:srgbClr val="00AEEF"/>
                </a:solidFill>
                <a:latin typeface="宋体" panose="02010600030101010101" pitchFamily="2" charset="-122"/>
                <a:cs typeface="Times New Roman" panose="02020603050405020304" pitchFamily="18" charset="0"/>
              </a:rPr>
              <a:t>“</a:t>
            </a:r>
            <a:r>
              <a:rPr lang="zh-CN" altLang="zh-CN" sz="2400" b="0">
                <a:solidFill>
                  <a:srgbClr val="00AEEF"/>
                </a:solidFill>
                <a:ea typeface="楷体" panose="02010609060101010101" pitchFamily="49" charset="-122"/>
                <a:cs typeface="Times New Roman" panose="02020603050405020304" pitchFamily="18" charset="0"/>
              </a:rPr>
              <a:t>含有</a:t>
            </a:r>
            <a:r>
              <a:rPr lang="en-US" altLang="zh-CN" sz="2400" b="0">
                <a:solidFill>
                  <a:srgbClr val="00AEEF"/>
                </a:solidFill>
                <a:latin typeface="宋体" panose="02010600030101010101" pitchFamily="2" charset="-122"/>
                <a:cs typeface="Times New Roman" panose="02020603050405020304" pitchFamily="18" charset="0"/>
              </a:rPr>
              <a:t>”</a:t>
            </a:r>
            <a:endParaRPr lang="zh-CN" altLang="en-US" b="0">
              <a:solidFill>
                <a:srgbClr val="00AEEF"/>
              </a:solidFill>
            </a:endParaRPr>
          </a:p>
        </p:txBody>
      </p:sp>
      <p:pic>
        <p:nvPicPr>
          <p:cNvPr id="3" name="图片 2"/>
          <p:cNvPicPr>
            <a:picLocks noChangeAspect="1"/>
          </p:cNvPicPr>
          <p:nvPr/>
        </p:nvPicPr>
        <p:blipFill>
          <a:blip r:embed="rId2">
            <a:clrChange>
              <a:clrFrom>
                <a:srgbClr val="FFFFFF"/>
              </a:clrFrom>
              <a:clrTo>
                <a:srgbClr val="FFFFFF">
                  <a:alpha val="0"/>
                </a:srgbClr>
              </a:clrTo>
            </a:clrChange>
          </a:blip>
          <a:stretch>
            <a:fillRect/>
          </a:stretch>
        </p:blipFill>
        <p:spPr>
          <a:xfrm>
            <a:off x="5012247" y="3172154"/>
            <a:ext cx="806577" cy="600452"/>
          </a:xfrm>
          <a:prstGeom prst="rect">
            <a:avLst/>
          </a:prstGeom>
        </p:spPr>
      </p:pic>
      <p:sp>
        <p:nvSpPr>
          <p:cNvPr id="4" name="文本框 3"/>
          <p:cNvSpPr txBox="1"/>
          <p:nvPr/>
        </p:nvSpPr>
        <p:spPr>
          <a:xfrm>
            <a:off x="750570" y="942340"/>
            <a:ext cx="9113520" cy="1568450"/>
          </a:xfrm>
          <a:prstGeom prst="rect">
            <a:avLst/>
          </a:prstGeom>
          <a:noFill/>
        </p:spPr>
        <p:txBody>
          <a:bodyPr wrap="square" rtlCol="0" anchor="t">
            <a:spAutoFit/>
          </a:bodyPr>
          <a:lstStyle/>
          <a:p>
            <a:pPr hangingPunct="0">
              <a:spcAft>
                <a:spcPts val="0"/>
              </a:spcAft>
              <a:tabLst>
                <a:tab pos="6210935" algn="l"/>
              </a:tabLst>
            </a:pPr>
            <a:r>
              <a:rPr lang="en-US" altLang="zh-CN" sz="2400" b="0">
                <a:solidFill>
                  <a:srgbClr val="000000"/>
                </a:solidFill>
                <a:cs typeface="Times New Roman" panose="02020603050405020304" pitchFamily="18" charset="0"/>
                <a:sym typeface="+mn-ea"/>
              </a:rPr>
              <a:t>A</a:t>
            </a:r>
            <a:r>
              <a:rPr lang="en-US" altLang="zh-CN" sz="2400" b="0">
                <a:solidFill>
                  <a:srgbClr val="000000"/>
                </a:solidFill>
                <a:latin typeface="宋体" panose="02010600030101010101" pitchFamily="2" charset="-122"/>
                <a:cs typeface="Times New Roman" panose="02020603050405020304" pitchFamily="18" charset="0"/>
                <a:sym typeface="+mn-ea"/>
              </a:rPr>
              <a:t>.</a:t>
            </a:r>
            <a:r>
              <a:rPr lang="zh-CN" altLang="zh-CN" sz="2400" b="0">
                <a:solidFill>
                  <a:srgbClr val="000000"/>
                </a:solidFill>
                <a:ea typeface="楷体" panose="02010609060101010101" pitchFamily="49" charset="-122"/>
                <a:cs typeface="Times New Roman" panose="02020603050405020304" pitchFamily="18" charset="0"/>
                <a:sym typeface="+mn-ea"/>
              </a:rPr>
              <a:t>酒和热水含有的热量相同</a:t>
            </a:r>
            <a:endParaRPr lang="zh-CN" altLang="zh-CN" sz="2400" b="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sz="2400" b="0">
                <a:solidFill>
                  <a:srgbClr val="000000"/>
                </a:solidFill>
                <a:cs typeface="Times New Roman" panose="02020603050405020304" pitchFamily="18" charset="0"/>
                <a:sym typeface="+mn-ea"/>
              </a:rPr>
              <a:t>B</a:t>
            </a:r>
            <a:r>
              <a:rPr lang="en-US" altLang="zh-CN" sz="2400" b="0">
                <a:solidFill>
                  <a:srgbClr val="000000"/>
                </a:solidFill>
                <a:latin typeface="宋体" panose="02010600030101010101" pitchFamily="2" charset="-122"/>
                <a:cs typeface="Times New Roman" panose="02020603050405020304" pitchFamily="18" charset="0"/>
                <a:sym typeface="+mn-ea"/>
              </a:rPr>
              <a:t>.</a:t>
            </a:r>
            <a:r>
              <a:rPr lang="zh-CN" altLang="zh-CN" sz="2400" b="0">
                <a:solidFill>
                  <a:srgbClr val="000000"/>
                </a:solidFill>
                <a:ea typeface="楷体" panose="02010609060101010101" pitchFamily="49" charset="-122"/>
                <a:cs typeface="Times New Roman" panose="02020603050405020304" pitchFamily="18" charset="0"/>
                <a:sym typeface="+mn-ea"/>
              </a:rPr>
              <a:t>酒从热水中吸热</a:t>
            </a:r>
            <a:r>
              <a:rPr lang="zh-CN" altLang="zh-CN" sz="2400" b="0">
                <a:solidFill>
                  <a:srgbClr val="000000"/>
                </a:solidFill>
                <a:cs typeface="Times New Roman" panose="02020603050405020304" pitchFamily="18" charset="0"/>
                <a:sym typeface="+mn-ea"/>
              </a:rPr>
              <a:t>，</a:t>
            </a:r>
            <a:r>
              <a:rPr lang="zh-CN" altLang="zh-CN" sz="2400" b="0">
                <a:solidFill>
                  <a:srgbClr val="000000"/>
                </a:solidFill>
                <a:ea typeface="楷体" panose="02010609060101010101" pitchFamily="49" charset="-122"/>
                <a:cs typeface="Times New Roman" panose="02020603050405020304" pitchFamily="18" charset="0"/>
                <a:sym typeface="+mn-ea"/>
              </a:rPr>
              <a:t>内能增大</a:t>
            </a:r>
            <a:endParaRPr lang="zh-CN" altLang="zh-CN" sz="2400" b="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sz="2400" b="0">
                <a:solidFill>
                  <a:srgbClr val="000000"/>
                </a:solidFill>
                <a:cs typeface="Times New Roman" panose="02020603050405020304" pitchFamily="18" charset="0"/>
                <a:sym typeface="+mn-ea"/>
              </a:rPr>
              <a:t>C</a:t>
            </a:r>
            <a:r>
              <a:rPr lang="en-US" altLang="zh-CN" sz="2400" b="0">
                <a:solidFill>
                  <a:srgbClr val="000000"/>
                </a:solidFill>
                <a:latin typeface="宋体" panose="02010600030101010101" pitchFamily="2" charset="-122"/>
                <a:cs typeface="Times New Roman" panose="02020603050405020304" pitchFamily="18" charset="0"/>
                <a:sym typeface="+mn-ea"/>
              </a:rPr>
              <a:t>.</a:t>
            </a:r>
            <a:r>
              <a:rPr lang="zh-CN" altLang="zh-CN" sz="2400" b="0">
                <a:solidFill>
                  <a:srgbClr val="000000"/>
                </a:solidFill>
                <a:ea typeface="楷体" panose="02010609060101010101" pitchFamily="49" charset="-122"/>
                <a:cs typeface="Times New Roman" panose="02020603050405020304" pitchFamily="18" charset="0"/>
                <a:sym typeface="+mn-ea"/>
              </a:rPr>
              <a:t>热水和酒之间发生热传递的原因是它们内能不同</a:t>
            </a:r>
            <a:endParaRPr lang="zh-CN" altLang="zh-CN" sz="2400" b="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sz="2400" b="0">
                <a:solidFill>
                  <a:srgbClr val="000000"/>
                </a:solidFill>
                <a:cs typeface="Times New Roman" panose="02020603050405020304" pitchFamily="18" charset="0"/>
                <a:sym typeface="+mn-ea"/>
              </a:rPr>
              <a:t>D</a:t>
            </a:r>
            <a:r>
              <a:rPr lang="en-US" altLang="zh-CN" sz="2400" b="0">
                <a:solidFill>
                  <a:srgbClr val="000000"/>
                </a:solidFill>
                <a:latin typeface="宋体" panose="02010600030101010101" pitchFamily="2" charset="-122"/>
                <a:cs typeface="Times New Roman" panose="02020603050405020304" pitchFamily="18" charset="0"/>
                <a:sym typeface="+mn-ea"/>
              </a:rPr>
              <a:t>.</a:t>
            </a:r>
            <a:r>
              <a:rPr lang="zh-CN" altLang="zh-CN" sz="2400" b="0">
                <a:solidFill>
                  <a:srgbClr val="000000"/>
                </a:solidFill>
                <a:ea typeface="楷体" panose="02010609060101010101" pitchFamily="49" charset="-122"/>
                <a:cs typeface="Times New Roman" panose="02020603050405020304" pitchFamily="18" charset="0"/>
                <a:sym typeface="+mn-ea"/>
              </a:rPr>
              <a:t>热水和酒温度相同后</a:t>
            </a:r>
            <a:r>
              <a:rPr lang="zh-CN" altLang="zh-CN" sz="2400" b="0">
                <a:solidFill>
                  <a:srgbClr val="000000"/>
                </a:solidFill>
                <a:cs typeface="Times New Roman" panose="02020603050405020304" pitchFamily="18" charset="0"/>
                <a:sym typeface="+mn-ea"/>
              </a:rPr>
              <a:t>，</a:t>
            </a:r>
            <a:r>
              <a:rPr lang="zh-CN" altLang="zh-CN" sz="2400" b="0">
                <a:solidFill>
                  <a:srgbClr val="000000"/>
                </a:solidFill>
                <a:ea typeface="楷体" panose="02010609060101010101" pitchFamily="49" charset="-122"/>
                <a:cs typeface="Times New Roman" panose="02020603050405020304" pitchFamily="18" charset="0"/>
                <a:sym typeface="+mn-ea"/>
              </a:rPr>
              <a:t>仍在发生热传递</a:t>
            </a:r>
            <a:endParaRPr lang="zh-CN" altLang="zh-CN" sz="2400" b="0" kern="100">
              <a:solidFill>
                <a:srgbClr val="000000"/>
              </a:solidFill>
              <a:ea typeface="楷体" panose="02010609060101010101" pitchFamily="49" charset="-122"/>
              <a:cs typeface="Times New Roman" panose="02020603050405020304" pitchFamily="18" charset="0"/>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764704"/>
            <a:ext cx="11485848" cy="2792239"/>
          </a:xfrm>
        </p:spPr>
        <p:txBody>
          <a:bodyPr/>
          <a:lstStyle/>
          <a:p>
            <a:pPr hangingPunct="0">
              <a:spcAft>
                <a:spcPts val="0"/>
              </a:spcAft>
              <a:tabLst>
                <a:tab pos="6210935"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关于温度、热量和内能，下列说法正确的是（　　）</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物体的内能增加</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温度一定升高</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物体温度升高</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一定吸收了热量</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物体温度降低</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内能一定减少</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热量不可以从内能小的物体传递到内能大的物体</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实验原创.eps" descr="id:2147489726;FounderCES"/>
          <p:cNvPicPr/>
          <p:nvPr/>
        </p:nvPicPr>
        <p:blipFill>
          <a:blip r:embed="rId2"/>
          <a:stretch>
            <a:fillRect/>
          </a:stretch>
        </p:blipFill>
        <p:spPr>
          <a:xfrm>
            <a:off x="784198" y="927304"/>
            <a:ext cx="1368152" cy="347796"/>
          </a:xfrm>
          <a:prstGeom prst="rect">
            <a:avLst/>
          </a:prstGeom>
        </p:spPr>
      </p:pic>
      <p:sp>
        <p:nvSpPr>
          <p:cNvPr id="5" name="矩形 4"/>
          <p:cNvSpPr/>
          <p:nvPr/>
        </p:nvSpPr>
        <p:spPr>
          <a:xfrm>
            <a:off x="8399462" y="879161"/>
            <a:ext cx="407484" cy="461665"/>
          </a:xfrm>
          <a:prstGeom prst="rect">
            <a:avLst/>
          </a:prstGeom>
        </p:spPr>
        <p:txBody>
          <a:bodyPr wrap="none">
            <a:spAutoFit/>
          </a:bodyPr>
          <a:lstStyle/>
          <a:p>
            <a:r>
              <a:rPr lang="en-US" altLang="zh-CN" sz="2400"/>
              <a:t>C</a:t>
            </a:r>
            <a:endParaRPr lang="zh-CN" altLang="en-US"/>
          </a:p>
        </p:txBody>
      </p:sp>
      <p:sp>
        <p:nvSpPr>
          <p:cNvPr id="6" name="内容占位符 1"/>
          <p:cNvSpPr txBox="1"/>
          <p:nvPr/>
        </p:nvSpPr>
        <p:spPr bwMode="auto">
          <a:xfrm>
            <a:off x="360854" y="3429000"/>
            <a:ext cx="11485848" cy="2792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a:spcAft>
                <a:spcPts val="0"/>
              </a:spcAft>
              <a:tabLst>
                <a:tab pos="6210935" algn="l"/>
              </a:tabLst>
            </a:pP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AEEF"/>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在晶体熔化或液体沸腾的过程中，虽然物体吸收热量，内能增加，但温度不变，</a:t>
            </a:r>
            <a:r>
              <a:rPr lang="en-US" altLang="zh-CN">
                <a:latin typeface="Times New Roman" panose="02020603050405020304" pitchFamily="18" charset="0"/>
                <a:ea typeface="宋体" panose="02010600030101010101" pitchFamily="2" charset="-122"/>
                <a:cs typeface="Times New Roman" panose="02020603050405020304" pitchFamily="18" charset="0"/>
              </a:rPr>
              <a:t>A</a:t>
            </a:r>
            <a:r>
              <a:rPr lang="zh-CN" altLang="zh-CN">
                <a:latin typeface="Times New Roman" panose="02020603050405020304" pitchFamily="18" charset="0"/>
                <a:ea typeface="宋体" panose="02010600030101010101" pitchFamily="2" charset="-122"/>
                <a:cs typeface="Times New Roman" panose="02020603050405020304" pitchFamily="18" charset="0"/>
              </a:rPr>
              <a:t>错误；做功和热传递都可以改变物体的内能，若物体的温度升高，可能是吸收了热量，即发生热传递，也可能是由于其他物体对它做了功，</a:t>
            </a:r>
            <a:r>
              <a:rPr lang="en-US" altLang="zh-CN">
                <a:latin typeface="Times New Roman" panose="02020603050405020304" pitchFamily="18" charset="0"/>
                <a:ea typeface="宋体" panose="02010600030101010101" pitchFamily="2" charset="-122"/>
                <a:cs typeface="Times New Roman" panose="02020603050405020304" pitchFamily="18" charset="0"/>
              </a:rPr>
              <a:t>B</a:t>
            </a:r>
            <a:r>
              <a:rPr lang="zh-CN" altLang="zh-CN">
                <a:latin typeface="Times New Roman" panose="02020603050405020304" pitchFamily="18" charset="0"/>
                <a:ea typeface="宋体" panose="02010600030101010101" pitchFamily="2" charset="-122"/>
                <a:cs typeface="Times New Roman" panose="02020603050405020304" pitchFamily="18" charset="0"/>
              </a:rPr>
              <a:t>错误；对于同一物体来说，其温度降低，内能一定减少，</a:t>
            </a:r>
            <a:r>
              <a:rPr lang="en-US" altLang="zh-CN">
                <a:latin typeface="Times New Roman" panose="02020603050405020304" pitchFamily="18" charset="0"/>
                <a:ea typeface="宋体" panose="02010600030101010101" pitchFamily="2" charset="-122"/>
                <a:cs typeface="Times New Roman" panose="02020603050405020304" pitchFamily="18" charset="0"/>
              </a:rPr>
              <a:t>C</a:t>
            </a:r>
            <a:r>
              <a:rPr lang="zh-CN" altLang="zh-CN">
                <a:latin typeface="Times New Roman" panose="02020603050405020304" pitchFamily="18" charset="0"/>
                <a:ea typeface="宋体" panose="02010600030101010101" pitchFamily="2" charset="-122"/>
                <a:cs typeface="Times New Roman" panose="02020603050405020304" pitchFamily="18" charset="0"/>
              </a:rPr>
              <a:t>正确；热传递过程中，热量总是从高温物体传递至低温物体，内能大的物体温度不一定高，</a:t>
            </a:r>
            <a:r>
              <a:rPr lang="en-US" altLang="zh-CN">
                <a:latin typeface="Times New Roman" panose="02020603050405020304" pitchFamily="18" charset="0"/>
                <a:ea typeface="宋体" panose="02010600030101010101" pitchFamily="2" charset="-122"/>
                <a:cs typeface="Times New Roman" panose="02020603050405020304" pitchFamily="18" charset="0"/>
              </a:rPr>
              <a:t>D</a:t>
            </a:r>
            <a:r>
              <a:rPr lang="zh-CN" altLang="zh-CN">
                <a:latin typeface="Times New Roman" panose="02020603050405020304" pitchFamily="18" charset="0"/>
                <a:ea typeface="宋体" panose="02010600030101010101" pitchFamily="2" charset="-122"/>
                <a:cs typeface="Times New Roman" panose="02020603050405020304" pitchFamily="18" charset="0"/>
              </a:rPr>
              <a:t>错误</a:t>
            </a:r>
            <a:r>
              <a:rPr lang="en-US" altLang="zh-CN">
                <a:latin typeface="宋体" panose="02010600030101010101" pitchFamily="2" charset="-122"/>
                <a:ea typeface="宋体" panose="02010600030101010101" pitchFamily="2"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21XB10.eps" descr="id:2147489690;FounderCES"/>
          <p:cNvPicPr/>
          <p:nvPr/>
        </p:nvPicPr>
        <p:blipFill>
          <a:blip r:embed="rId2"/>
          <a:stretch>
            <a:fillRect/>
          </a:stretch>
        </p:blipFill>
        <p:spPr>
          <a:xfrm>
            <a:off x="319031" y="900311"/>
            <a:ext cx="1566663" cy="373214"/>
          </a:xfrm>
          <a:prstGeom prst="rect">
            <a:avLst/>
          </a:prstGeom>
        </p:spPr>
      </p:pic>
      <p:pic>
        <p:nvPicPr>
          <p:cNvPr id="5" name="21XB6.eps" descr="id:2147489480;FounderCES"/>
          <p:cNvPicPr/>
          <p:nvPr/>
        </p:nvPicPr>
        <p:blipFill>
          <a:blip r:embed="rId3"/>
          <a:stretch>
            <a:fillRect/>
          </a:stretch>
        </p:blipFill>
        <p:spPr>
          <a:xfrm>
            <a:off x="1065109" y="1718392"/>
            <a:ext cx="637609" cy="360040"/>
          </a:xfrm>
          <a:prstGeom prst="rect">
            <a:avLst/>
          </a:prstGeom>
        </p:spPr>
      </p:pic>
      <mc:AlternateContent xmlns:mc="http://schemas.openxmlformats.org/markup-compatibility/2006" xmlns:a14="http://schemas.microsoft.com/office/drawing/2010/main">
        <mc:Choice Requires="a14">
          <p:sp>
            <p:nvSpPr>
              <p:cNvPr id="2" name="内容占位符 1"/>
              <p:cNvSpPr>
                <a:spLocks noGrp="1"/>
              </p:cNvSpPr>
              <p:nvPr>
                <p:ph idx="1"/>
              </p:nvPr>
            </p:nvSpPr>
            <p:spPr>
              <a:xfrm>
                <a:off x="360854" y="746120"/>
                <a:ext cx="11485848" cy="4239366"/>
              </a:xfrm>
            </p:spPr>
            <p:txBody>
              <a:bodyPr/>
              <a:lstStyle/>
              <a:p>
                <a:pPr hangingPunct="0">
                  <a:spcAft>
                    <a:spcPts val="0"/>
                  </a:spcAft>
                  <a:tabLst>
                    <a:tab pos="6210935" algn="l"/>
                  </a:tabLst>
                </a:pPr>
                <a:r>
                  <a:rPr lang="en-US" altLang="zh-CN"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dirty="0">
                    <a:solidFill>
                      <a:schemeClr val="bg1"/>
                    </a:solidFill>
                    <a:latin typeface="Times New Roman" panose="02020603050405020304" pitchFamily="18" charset="0"/>
                    <a:ea typeface="黑体" panose="02010609060101010101" pitchFamily="49" charset="-122"/>
                    <a:cs typeface="Times New Roman" panose="02020603050405020304" pitchFamily="18" charset="0"/>
                  </a:rPr>
                  <a:t>易错点</a:t>
                </a:r>
                <a:r>
                  <a:rPr lang="en-US"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dirty="0">
                    <a:solidFill>
                      <a:schemeClr val="bg1"/>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solidFill>
                      <a:srgbClr val="2A938C"/>
                    </a:solidFill>
                    <a:latin typeface="Times New Roman" panose="02020603050405020304" pitchFamily="18" charset="0"/>
                    <a:ea typeface="黑体" panose="02010609060101010101" pitchFamily="49" charset="-122"/>
                    <a:cs typeface="Times New Roman" panose="02020603050405020304" pitchFamily="18" charset="0"/>
                  </a:rPr>
                  <a:t>不能正确理解比热容</a:t>
                </a:r>
                <a:endParaRPr lang="zh-CN" altLang="zh-CN" sz="1200" dirty="0">
                  <a:solidFill>
                    <a:srgbClr val="2A938C"/>
                  </a:solidFill>
                  <a:latin typeface="Times New Roman" panose="02020603050405020304" pitchFamily="18" charset="0"/>
                  <a:ea typeface="宋体" panose="02010600030101010101" pitchFamily="2" charset="-122"/>
                  <a:cs typeface="Times New Roman" panose="02020603050405020304" pitchFamily="18" charset="0"/>
                </a:endParaRPr>
              </a:p>
              <a:p>
                <a:pPr indent="716280" hangingPunct="0">
                  <a:spcAft>
                    <a:spcPts val="0"/>
                  </a:spcAft>
                  <a:tabLst>
                    <a:tab pos="6210935" algn="l"/>
                  </a:tabLst>
                </a:pPr>
                <a:r>
                  <a:rPr lang="zh-CN" altLang="zh-CN" dirty="0">
                    <a:solidFill>
                      <a:srgbClr val="FFFF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dirty="0">
                    <a:solidFill>
                      <a:srgbClr val="FFFFFF"/>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2024</a:t>
                </a:r>
                <a:r>
                  <a:rPr lang="zh-CN" altLang="zh-CN"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四川资阳月考</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a:t>
                </a:r>
                <a:r>
                  <a:rPr lang="en-US" altLang="zh-CN"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Q</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cm</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a:t>
                </a:r>
                <a:r>
                  <a:rPr lang="en-US" altLang="zh-CN"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）得</a:t>
                </a:r>
                <a:r>
                  <a:rPr lang="en-US" altLang="zh-CN"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i="1">
                            <a:solidFill>
                              <a:srgbClr val="000000"/>
                            </a:solidFill>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i="1">
                            <a:solidFill>
                              <a:srgbClr val="000000"/>
                            </a:solidFill>
                            <a:latin typeface="Cambria Math" panose="02040503050406030204" pitchFamily="18" charset="0"/>
                            <a:ea typeface="宋体" panose="02010600030101010101" pitchFamily="2" charset="-122"/>
                            <a:cs typeface="Times New Roman" panose="02020603050405020304" pitchFamily="18" charset="0"/>
                          </a:rPr>
                          <m:t>𝑄</m:t>
                        </m:r>
                      </m:num>
                      <m:den>
                        <m:r>
                          <a:rPr lang="en-US" altLang="zh-CN" i="1">
                            <a:solidFill>
                              <a:srgbClr val="000000"/>
                            </a:solidFill>
                            <a:latin typeface="Cambria Math" panose="02040503050406030204" pitchFamily="18" charset="0"/>
                            <a:ea typeface="宋体" panose="02010600030101010101" pitchFamily="2" charset="-122"/>
                            <a:cs typeface="Times New Roman" panose="02020603050405020304" pitchFamily="18" charset="0"/>
                          </a:rPr>
                          <m:t>𝑚</m:t>
                        </m:r>
                        <m:r>
                          <m:rPr>
                            <m:nor/>
                          </m:rPr>
                          <a:rPr lang="zh-CN" altLang="zh-CN">
                            <a:solidFill>
                              <a:srgbClr val="000000"/>
                            </a:solidFill>
                            <a:latin typeface="Cambria Math" panose="02040503050406030204" pitchFamily="18" charset="0"/>
                            <a:ea typeface="宋体" panose="02010600030101010101" pitchFamily="2" charset="-122"/>
                            <a:cs typeface="Times New Roman" panose="02020603050405020304" pitchFamily="18" charset="0"/>
                          </a:rPr>
                          <m:t>（</m:t>
                        </m:r>
                        <m:r>
                          <a:rPr lang="en-US" altLang="zh-CN" i="1">
                            <a:solidFill>
                              <a:srgbClr val="000000"/>
                            </a:solidFill>
                            <a:latin typeface="Cambria Math" panose="02040503050406030204" pitchFamily="18" charset="0"/>
                            <a:ea typeface="宋体" panose="02010600030101010101" pitchFamily="2" charset="-122"/>
                            <a:cs typeface="Times New Roman" panose="02020603050405020304" pitchFamily="18" charset="0"/>
                          </a:rPr>
                          <m:t>𝑡</m:t>
                        </m:r>
                        <m:r>
                          <a:rPr lang="zh-CN" altLang="zh-CN" i="1">
                            <a:solidFill>
                              <a:srgbClr val="000000"/>
                            </a:solidFill>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i="1">
                                <a:solidFill>
                                  <a:srgbClr val="000000"/>
                                </a:solidFill>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i="1">
                                <a:solidFill>
                                  <a:srgbClr val="000000"/>
                                </a:solidFill>
                                <a:latin typeface="Cambria Math" panose="02040503050406030204" pitchFamily="18" charset="0"/>
                                <a:ea typeface="宋体" panose="02010600030101010101" pitchFamily="2" charset="-122"/>
                                <a:cs typeface="Times New Roman" panose="02020603050405020304" pitchFamily="18" charset="0"/>
                              </a:rPr>
                              <m:t>𝑡</m:t>
                            </m:r>
                          </m:e>
                          <m:sub>
                            <m:r>
                              <a:rPr lang="en-US" altLang="zh-CN">
                                <a:solidFill>
                                  <a:srgbClr val="000000"/>
                                </a:solidFill>
                                <a:latin typeface="Cambria Math" panose="02040503050406030204" pitchFamily="18" charset="0"/>
                                <a:ea typeface="宋体" panose="02010600030101010101" pitchFamily="2" charset="-122"/>
                                <a:cs typeface="Times New Roman" panose="02020603050405020304" pitchFamily="18" charset="0"/>
                              </a:rPr>
                              <m:t>0</m:t>
                            </m:r>
                          </m:sub>
                        </m:sSub>
                        <m:r>
                          <m:rPr>
                            <m:nor/>
                          </m:rPr>
                          <a:rPr lang="zh-CN" altLang="zh-CN">
                            <a:solidFill>
                              <a:srgbClr val="000000"/>
                            </a:solidFill>
                            <a:latin typeface="Cambria Math" panose="02040503050406030204" pitchFamily="18" charset="0"/>
                            <a:ea typeface="宋体" panose="02010600030101010101" pitchFamily="2" charset="-122"/>
                            <a:cs typeface="Times New Roman" panose="02020603050405020304" pitchFamily="18" charset="0"/>
                          </a:rPr>
                          <m:t>）</m:t>
                        </m:r>
                      </m:den>
                    </m:f>
                  </m:oMath>
                </a14:m>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，关于同一种物质的比热容，下列说法正确的是（　　）</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若质量增大一倍</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则比热容减小一半</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若质量增大一倍</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则比热容增大一倍</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若吸收的热量增大一倍</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则比热容增大一倍</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比热容与物体质量多少</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温度变化大小</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吸热或放热的多少都无关</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mc:Choice>
        <mc:Fallback xmlns="">
          <p:sp>
            <p:nvSpPr>
              <p:cNvPr id="2" name="内容占位符 1"/>
              <p:cNvSpPr>
                <a:spLocks noRot="1" noChangeAspect="1" noMove="1" noResize="1" noEditPoints="1" noAdjustHandles="1" noChangeArrowheads="1" noChangeShapeType="1" noTextEdit="1"/>
              </p:cNvSpPr>
              <p:nvPr>
                <p:ph idx="1"/>
              </p:nvPr>
            </p:nvSpPr>
            <p:spPr>
              <a:xfrm>
                <a:off x="360854" y="746120"/>
                <a:ext cx="11485848" cy="4239366"/>
              </a:xfrm>
              <a:blipFill rotWithShape="1">
                <a:blip r:embed="rId4"/>
                <a:stretch>
                  <a:fillRect l="-2" t="-15" r="1" b="2"/>
                </a:stretch>
              </a:blipFill>
            </p:spPr>
            <p:txBody>
              <a:bodyPr/>
              <a:lstStyle/>
              <a:p>
                <a:r>
                  <a:rPr lang="zh-CN" altLang="en-US">
                    <a:noFill/>
                  </a:rPr>
                  <a:t> </a:t>
                </a:r>
              </a:p>
            </p:txBody>
          </p:sp>
        </mc:Fallback>
      </mc:AlternateContent>
      <p:sp>
        <p:nvSpPr>
          <p:cNvPr id="8" name="矩形 7"/>
          <p:cNvSpPr/>
          <p:nvPr/>
        </p:nvSpPr>
        <p:spPr>
          <a:xfrm>
            <a:off x="5111658" y="2296128"/>
            <a:ext cx="407484" cy="461665"/>
          </a:xfrm>
          <a:prstGeom prst="rect">
            <a:avLst/>
          </a:prstGeom>
        </p:spPr>
        <p:txBody>
          <a:bodyPr wrap="none">
            <a:spAutoFit/>
          </a:bodyPr>
          <a:lstStyle/>
          <a:p>
            <a:r>
              <a:rPr lang="en-US" altLang="zh-CN" sz="2400" dirty="0"/>
              <a:t>D</a:t>
            </a:r>
            <a:endParaRPr lang="zh-CN" altLang="en-US" dirty="0"/>
          </a:p>
        </p:txBody>
      </p:sp>
      <p:sp>
        <p:nvSpPr>
          <p:cNvPr id="9" name="内容占位符 1"/>
          <p:cNvSpPr txBox="1"/>
          <p:nvPr/>
        </p:nvSpPr>
        <p:spPr bwMode="auto">
          <a:xfrm>
            <a:off x="360854" y="4906000"/>
            <a:ext cx="11485848"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zh-CN" altLang="zh-CN">
                <a:solidFill>
                  <a:srgbClr val="ED8574"/>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比热容是物质本身的一种特性</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在物质种类和状态一定时</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比热容大小与物体吸放热</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温度变化大小</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质量多少都没有关系</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2730802"/>
            <a:ext cx="11485848" cy="1130246"/>
          </a:xfrm>
        </p:spPr>
        <p:txBody>
          <a:bodyPr/>
          <a:lstStyle/>
          <a:p>
            <a:pPr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比热容是物质本身的一种特性</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与物体吸收</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或放出</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的热量</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温度变化量</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质量等因素无关</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只与物质种类和状态有关</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4" name="组合 3"/>
          <p:cNvGrpSpPr/>
          <p:nvPr/>
        </p:nvGrpSpPr>
        <p:grpSpPr>
          <a:xfrm>
            <a:off x="360854" y="2280170"/>
            <a:ext cx="1413327" cy="543932"/>
            <a:chOff x="2854846" y="2060848"/>
            <a:chExt cx="1413327" cy="543932"/>
          </a:xfrm>
        </p:grpSpPr>
        <p:pic>
          <p:nvPicPr>
            <p:cNvPr id="5" name="21辨析9.eps" descr="id:2147489704;FounderCES"/>
            <p:cNvPicPr/>
            <p:nvPr/>
          </p:nvPicPr>
          <p:blipFill rotWithShape="1">
            <a:blip r:embed="rId2"/>
            <a:srcRect r="80822" b="92131"/>
            <a:stretch>
              <a:fillRect/>
            </a:stretch>
          </p:blipFill>
          <p:spPr>
            <a:xfrm>
              <a:off x="2854846" y="2060848"/>
              <a:ext cx="1413327" cy="543932"/>
            </a:xfrm>
            <a:prstGeom prst="rect">
              <a:avLst/>
            </a:prstGeom>
          </p:spPr>
        </p:pic>
        <p:pic>
          <p:nvPicPr>
            <p:cNvPr id="6" name="图片 5"/>
            <p:cNvPicPr>
              <a:picLocks noChangeAspect="1"/>
            </p:cNvPicPr>
            <p:nvPr/>
          </p:nvPicPr>
          <p:blipFill>
            <a:blip r:embed="rId3"/>
            <a:stretch>
              <a:fillRect/>
            </a:stretch>
          </p:blipFill>
          <p:spPr>
            <a:xfrm>
              <a:off x="2923302" y="2478880"/>
              <a:ext cx="45719" cy="125899"/>
            </a:xfrm>
            <a:prstGeom prst="rect">
              <a:avLst/>
            </a:prstGeom>
          </p:spPr>
        </p:pic>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21XB6.eps" descr="id:2147489480;FounderCES"/>
          <p:cNvPicPr/>
          <p:nvPr/>
        </p:nvPicPr>
        <p:blipFill>
          <a:blip r:embed="rId2"/>
          <a:stretch>
            <a:fillRect/>
          </a:stretch>
        </p:blipFill>
        <p:spPr>
          <a:xfrm>
            <a:off x="1071898" y="2194400"/>
            <a:ext cx="637609" cy="360040"/>
          </a:xfrm>
          <a:prstGeom prst="rect">
            <a:avLst/>
          </a:prstGeom>
        </p:spPr>
      </p:pic>
      <p:pic>
        <p:nvPicPr>
          <p:cNvPr id="6" name="考点.eps" descr="id:2147489473;FounderCES"/>
          <p:cNvPicPr/>
          <p:nvPr/>
        </p:nvPicPr>
        <p:blipFill>
          <a:blip r:embed="rId3"/>
          <a:stretch>
            <a:fillRect/>
          </a:stretch>
        </p:blipFill>
        <p:spPr>
          <a:xfrm>
            <a:off x="406574" y="1663968"/>
            <a:ext cx="864096" cy="360040"/>
          </a:xfrm>
          <a:prstGeom prst="rect">
            <a:avLst/>
          </a:prstGeom>
        </p:spPr>
      </p:pic>
      <p:sp>
        <p:nvSpPr>
          <p:cNvPr id="4" name="内容占位符 1"/>
          <p:cNvSpPr>
            <a:spLocks noGrp="1"/>
          </p:cNvSpPr>
          <p:nvPr>
            <p:ph idx="1"/>
          </p:nvPr>
        </p:nvSpPr>
        <p:spPr>
          <a:xfrm>
            <a:off x="360854" y="1484784"/>
            <a:ext cx="11485848" cy="2792239"/>
          </a:xfrm>
        </p:spPr>
        <p:txBody>
          <a:bodyPr/>
          <a:lstStyle/>
          <a:p>
            <a:pPr hangingPunct="0">
              <a:spcAft>
                <a:spcPts val="0"/>
              </a:spcAft>
              <a:tabLst>
                <a:tab pos="6210935" algn="l"/>
              </a:tabLst>
            </a:pPr>
            <a:r>
              <a:rPr lang="zh-CN" altLang="zh-CN" dirty="0">
                <a:solidFill>
                  <a:srgbClr val="FFFFFF"/>
                </a:solidFill>
                <a:latin typeface="Times New Roman" panose="02020603050405020304" pitchFamily="18" charset="0"/>
                <a:ea typeface="黑体" panose="02010609060101010101" pitchFamily="49" charset="-122"/>
                <a:cs typeface="Times New Roman" panose="02020603050405020304" pitchFamily="18" charset="0"/>
              </a:rPr>
              <a:t>考点</a:t>
            </a:r>
            <a:r>
              <a:rPr lang="en-US" altLang="zh-CN" dirty="0">
                <a:solidFill>
                  <a:srgbClr val="FFFFFF"/>
                </a:solidFill>
                <a:ea typeface="宋体" panose="02010600030101010101" pitchFamily="2" charset="-122"/>
                <a:cs typeface="Times New Roman" panose="02020603050405020304" pitchFamily="18" charset="0"/>
              </a:rPr>
              <a:t>1</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solidFill>
                  <a:srgbClr val="2A938C"/>
                </a:solidFill>
                <a:latin typeface="Times New Roman" panose="02020603050405020304" pitchFamily="18" charset="0"/>
                <a:ea typeface="黑体" panose="02010609060101010101" pitchFamily="49" charset="-122"/>
                <a:cs typeface="Times New Roman" panose="02020603050405020304" pitchFamily="18" charset="0"/>
              </a:rPr>
              <a:t>分子动理论问题</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716280" hangingPunct="0">
              <a:spcAft>
                <a:spcPts val="0"/>
              </a:spcAft>
              <a:tabLst>
                <a:tab pos="6210935" algn="l"/>
              </a:tabLst>
            </a:pPr>
            <a:r>
              <a:rPr lang="zh-CN" altLang="zh-CN" dirty="0">
                <a:solidFill>
                  <a:srgbClr val="FFFF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dirty="0">
                <a:solidFill>
                  <a:srgbClr val="FFFFFF"/>
                </a:solidFill>
                <a:ea typeface="宋体" panose="02010600030101010101" pitchFamily="2" charset="-122"/>
                <a:cs typeface="Times New Roman" panose="02020603050405020304" pitchFamily="18" charset="0"/>
              </a:rPr>
              <a:t>1</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2024</a:t>
            </a:r>
            <a:r>
              <a:rPr lang="en-US" altLang="zh-CN"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盐城中考</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）将两个表面光滑的铅块相互挤压，它们会粘在一起，不容易拉开</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这一现象说明（　　）</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分子间有空隙</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分子在运动</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分子间有斥力</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分子间有引力</a:t>
            </a:r>
            <a:endPar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pic>
        <p:nvPicPr>
          <p:cNvPr id="3" name="23XB3.eps" descr="id:2147489466;FounderCES"/>
          <p:cNvPicPr/>
          <p:nvPr/>
        </p:nvPicPr>
        <p:blipFill>
          <a:blip r:embed="rId4"/>
          <a:stretch>
            <a:fillRect/>
          </a:stretch>
        </p:blipFill>
        <p:spPr>
          <a:xfrm>
            <a:off x="3106660" y="934228"/>
            <a:ext cx="5977091" cy="549776"/>
          </a:xfrm>
          <a:prstGeom prst="rect">
            <a:avLst/>
          </a:prstGeom>
        </p:spPr>
      </p:pic>
      <p:sp>
        <p:nvSpPr>
          <p:cNvPr id="5" name="矩形 4"/>
          <p:cNvSpPr/>
          <p:nvPr/>
        </p:nvSpPr>
        <p:spPr>
          <a:xfrm>
            <a:off x="4077668" y="2708588"/>
            <a:ext cx="407484" cy="461665"/>
          </a:xfrm>
          <a:prstGeom prst="rect">
            <a:avLst/>
          </a:prstGeom>
        </p:spPr>
        <p:txBody>
          <a:bodyPr wrap="none">
            <a:spAutoFit/>
          </a:bodyPr>
          <a:lstStyle/>
          <a:p>
            <a:r>
              <a:rPr lang="en-US" altLang="zh-CN" sz="2400"/>
              <a:t>D</a:t>
            </a:r>
            <a:endParaRPr lang="zh-CN" altLang="en-US"/>
          </a:p>
        </p:txBody>
      </p:sp>
      <p:sp>
        <p:nvSpPr>
          <p:cNvPr id="9" name="内容占位符 1"/>
          <p:cNvSpPr txBox="1"/>
          <p:nvPr/>
        </p:nvSpPr>
        <p:spPr bwMode="auto">
          <a:xfrm>
            <a:off x="406574" y="4220904"/>
            <a:ext cx="11485848"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AEEF"/>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两个表面光滑的铅块相互紧压后粘在一起，说明分子之间存在引力</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故选</a:t>
            </a:r>
            <a:r>
              <a:rPr lang="en-US" altLang="zh-CN">
                <a:latin typeface="Times New Roman" panose="02020603050405020304" pitchFamily="18" charset="0"/>
                <a:ea typeface="宋体" panose="02010600030101010101" pitchFamily="2" charset="-122"/>
                <a:cs typeface="Times New Roman" panose="02020603050405020304" pitchFamily="18" charset="0"/>
              </a:rPr>
              <a:t>D</a:t>
            </a:r>
            <a:r>
              <a:rPr lang="en-US" altLang="zh-CN">
                <a:latin typeface="宋体" panose="02010600030101010101" pitchFamily="2" charset="-122"/>
                <a:ea typeface="宋体" panose="02010600030101010101" pitchFamily="2"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125250"/>
            <a:ext cx="11485848" cy="4454233"/>
          </a:xfrm>
        </p:spPr>
        <p:txBody>
          <a:bodyPr/>
          <a:lstStyle/>
          <a:p>
            <a:pPr hangingPunct="0">
              <a:spcAft>
                <a:spcPts val="0"/>
              </a:spcAft>
              <a:tabLst>
                <a:tab pos="6210935"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如图所示，某科技公司的科研人员将服务器浸泡在特殊的</a:t>
            </a:r>
            <a:endPar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冷却液里，冷却液吸收服务器通电工作产生的热量后，先进</a:t>
            </a:r>
            <a:endPar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入外循环冷却，再回到服务器所在的容器</a:t>
            </a:r>
            <a:r>
              <a:rPr lang="en-US" altLang="zh-CN" spc="-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下列分析正确的是</a:t>
            </a:r>
            <a:endParaRPr lang="en-US" altLang="zh-CN" spc="-1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此冷却液的比热容应该很小</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若该冷却液吸收的热量增大一倍</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则它的比热容增大一倍</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若该冷却液的质量减小一半</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则它的比热容增大一倍</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该冷却液的比热容与冷却液的质量和吸收</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放出热量的多少无关</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巩固特训.eps" descr="id:2147489719;FounderCES"/>
          <p:cNvPicPr/>
          <p:nvPr/>
        </p:nvPicPr>
        <p:blipFill>
          <a:blip r:embed="rId2"/>
          <a:stretch>
            <a:fillRect/>
          </a:stretch>
        </p:blipFill>
        <p:spPr>
          <a:xfrm>
            <a:off x="262558" y="693341"/>
            <a:ext cx="1658651" cy="431909"/>
          </a:xfrm>
          <a:prstGeom prst="rect">
            <a:avLst/>
          </a:prstGeom>
        </p:spPr>
      </p:pic>
      <p:pic>
        <p:nvPicPr>
          <p:cNvPr id="4" name="kk454.jpg" descr="id:2147489846;FounderCES"/>
          <p:cNvPicPr/>
          <p:nvPr/>
        </p:nvPicPr>
        <p:blipFill>
          <a:blip r:embed="rId3"/>
          <a:stretch>
            <a:fillRect/>
          </a:stretch>
        </p:blipFill>
        <p:spPr>
          <a:xfrm>
            <a:off x="8565694" y="1127700"/>
            <a:ext cx="3263865" cy="1878604"/>
          </a:xfrm>
          <a:prstGeom prst="rect">
            <a:avLst/>
          </a:prstGeom>
        </p:spPr>
      </p:pic>
      <p:sp>
        <p:nvSpPr>
          <p:cNvPr id="6" name="矩形 5"/>
          <p:cNvSpPr/>
          <p:nvPr/>
        </p:nvSpPr>
        <p:spPr>
          <a:xfrm>
            <a:off x="9474023" y="2988429"/>
            <a:ext cx="1576072"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cs typeface="Times New Roman" panose="02020603050405020304" pitchFamily="18" charset="0"/>
              </a:rPr>
              <a:t>（第</a:t>
            </a:r>
            <a:r>
              <a:rPr lang="en-US" altLang="zh-CN" sz="2400" b="0">
                <a:solidFill>
                  <a:srgbClr val="000000"/>
                </a:solidFill>
                <a:cs typeface="Times New Roman" panose="02020603050405020304" pitchFamily="18" charset="0"/>
              </a:rPr>
              <a:t>5</a:t>
            </a:r>
            <a:r>
              <a:rPr lang="zh-CN" altLang="zh-CN" sz="2400" b="0">
                <a:solidFill>
                  <a:srgbClr val="000000"/>
                </a:solidFill>
                <a:cs typeface="Times New Roman" panose="02020603050405020304" pitchFamily="18" charset="0"/>
              </a:rPr>
              <a:t>题）</a:t>
            </a:r>
            <a:endParaRPr lang="zh-CN" altLang="zh-CN" sz="1200" b="0">
              <a:solidFill>
                <a:srgbClr val="000000"/>
              </a:solidFill>
              <a:cs typeface="Times New Roman" panose="02020603050405020304" pitchFamily="18" charset="0"/>
            </a:endParaRPr>
          </a:p>
        </p:txBody>
      </p:sp>
      <p:sp>
        <p:nvSpPr>
          <p:cNvPr id="7" name="矩形 6"/>
          <p:cNvSpPr/>
          <p:nvPr/>
        </p:nvSpPr>
        <p:spPr>
          <a:xfrm>
            <a:off x="910630" y="2875284"/>
            <a:ext cx="716863" cy="461665"/>
          </a:xfrm>
          <a:prstGeom prst="rect">
            <a:avLst/>
          </a:prstGeom>
        </p:spPr>
        <p:txBody>
          <a:bodyPr wrap="none">
            <a:spAutoFit/>
          </a:bodyPr>
          <a:lstStyle/>
          <a:p>
            <a:r>
              <a:rPr lang="en-US" altLang="zh-CN" sz="2400"/>
              <a:t>D</a:t>
            </a:r>
            <a:r>
              <a:rPr lang="zh-CN" altLang="zh-CN" sz="2400">
                <a:cs typeface="Times New Roman" panose="02020603050405020304" pitchFamily="18" charset="0"/>
              </a:rPr>
              <a:t>　</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2846943"/>
            <a:ext cx="11485848" cy="2238241"/>
          </a:xfrm>
        </p:spPr>
        <p:txBody>
          <a:bodyPr/>
          <a:lstStyle/>
          <a:p>
            <a:pPr hangingPunct="0">
              <a:spcAft>
                <a:spcPts val="0"/>
              </a:spcAft>
              <a:tabLst>
                <a:tab pos="6210935" algn="l"/>
              </a:tabLst>
            </a:pP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AEEF"/>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由</a:t>
            </a:r>
            <a:r>
              <a:rPr lang="en-US" altLang="zh-CN" i="1">
                <a:latin typeface="Times New Roman" panose="02020603050405020304" pitchFamily="18" charset="0"/>
                <a:ea typeface="宋体" panose="02010600030101010101" pitchFamily="2" charset="-122"/>
                <a:cs typeface="Times New Roman" panose="02020603050405020304" pitchFamily="18" charset="0"/>
              </a:rPr>
              <a:t>Q</a:t>
            </a:r>
            <a:r>
              <a:rPr lang="zh-CN" altLang="zh-CN">
                <a:latin typeface="Times New Roman" panose="02020603050405020304" pitchFamily="18" charset="0"/>
                <a:ea typeface="宋体" panose="02010600030101010101" pitchFamily="2" charset="-122"/>
                <a:cs typeface="Times New Roman" panose="02020603050405020304" pitchFamily="18" charset="0"/>
              </a:rPr>
              <a:t>＝</a:t>
            </a:r>
            <a:r>
              <a:rPr lang="en-US" altLang="zh-CN" i="1">
                <a:latin typeface="Times New Roman" panose="02020603050405020304" pitchFamily="18" charset="0"/>
                <a:ea typeface="宋体" panose="02010600030101010101" pitchFamily="2" charset="-122"/>
                <a:cs typeface="Times New Roman" panose="02020603050405020304" pitchFamily="18" charset="0"/>
              </a:rPr>
              <a:t>cm</a:t>
            </a:r>
            <a:r>
              <a:rPr lang="en-US" altLang="zh-CN">
                <a:latin typeface="Times New Roman" panose="02020603050405020304" pitchFamily="18" charset="0"/>
                <a:ea typeface="宋体" panose="02010600030101010101" pitchFamily="2" charset="-122"/>
                <a:cs typeface="Times New Roman" panose="02020603050405020304" pitchFamily="18" charset="0"/>
              </a:rPr>
              <a:t>Δ</a:t>
            </a:r>
            <a:r>
              <a:rPr lang="en-US" altLang="zh-CN" i="1">
                <a:latin typeface="Times New Roman" panose="02020603050405020304" pitchFamily="18" charset="0"/>
                <a:ea typeface="宋体" panose="02010600030101010101" pitchFamily="2" charset="-122"/>
                <a:cs typeface="Times New Roman" panose="02020603050405020304" pitchFamily="18" charset="0"/>
              </a:rPr>
              <a:t>t</a:t>
            </a:r>
            <a:r>
              <a:rPr lang="zh-CN" altLang="zh-CN">
                <a:latin typeface="Times New Roman" panose="02020603050405020304" pitchFamily="18" charset="0"/>
                <a:ea typeface="宋体" panose="02010600030101010101" pitchFamily="2" charset="-122"/>
                <a:cs typeface="Times New Roman" panose="02020603050405020304" pitchFamily="18" charset="0"/>
              </a:rPr>
              <a:t>可知，相同质量的不同物质，升高相同的温度，比热容越大，吸收的热量越多，通常冷却液选用比热容较大的物质，所以可以确定此冷却液的比热容较大，</a:t>
            </a:r>
            <a:r>
              <a:rPr lang="en-US" altLang="zh-CN">
                <a:latin typeface="Times New Roman" panose="02020603050405020304" pitchFamily="18" charset="0"/>
                <a:ea typeface="宋体" panose="02010600030101010101" pitchFamily="2" charset="-122"/>
                <a:cs typeface="Times New Roman" panose="02020603050405020304" pitchFamily="18" charset="0"/>
              </a:rPr>
              <a:t>A</a:t>
            </a:r>
            <a:r>
              <a:rPr lang="zh-CN" altLang="zh-CN">
                <a:latin typeface="Times New Roman" panose="02020603050405020304" pitchFamily="18" charset="0"/>
                <a:ea typeface="宋体" panose="02010600030101010101" pitchFamily="2" charset="-122"/>
                <a:cs typeface="Times New Roman" panose="02020603050405020304" pitchFamily="18" charset="0"/>
              </a:rPr>
              <a:t>错误；比热容是物质本身的一种特性，反映了物质的吸热或放热能力，其大小只与物质的种类和状态有关，与其他因素没有关系，</a:t>
            </a:r>
            <a:r>
              <a:rPr lang="en-US" altLang="zh-CN">
                <a:latin typeface="Times New Roman" panose="02020603050405020304" pitchFamily="18" charset="0"/>
                <a:ea typeface="宋体" panose="02010600030101010101" pitchFamily="2" charset="-122"/>
                <a:cs typeface="Times New Roman" panose="02020603050405020304" pitchFamily="18" charset="0"/>
              </a:rPr>
              <a:t>B</a:t>
            </a:r>
            <a:r>
              <a:rPr lang="zh-CN" altLang="zh-CN">
                <a:latin typeface="Times New Roman" panose="02020603050405020304" pitchFamily="18" charset="0"/>
                <a:ea typeface="宋体" panose="02010600030101010101" pitchFamily="2" charset="-122"/>
                <a:cs typeface="Times New Roman" panose="02020603050405020304" pitchFamily="18" charset="0"/>
              </a:rPr>
              <a:t>、</a:t>
            </a:r>
            <a:r>
              <a:rPr lang="en-US" altLang="zh-CN">
                <a:latin typeface="Times New Roman" panose="02020603050405020304" pitchFamily="18" charset="0"/>
                <a:ea typeface="宋体" panose="02010600030101010101" pitchFamily="2" charset="-122"/>
                <a:cs typeface="Times New Roman" panose="02020603050405020304" pitchFamily="18" charset="0"/>
              </a:rPr>
              <a:t>C</a:t>
            </a:r>
            <a:r>
              <a:rPr lang="zh-CN" altLang="zh-CN">
                <a:latin typeface="Times New Roman" panose="02020603050405020304" pitchFamily="18" charset="0"/>
                <a:ea typeface="宋体" panose="02010600030101010101" pitchFamily="2" charset="-122"/>
                <a:cs typeface="Times New Roman" panose="02020603050405020304" pitchFamily="18" charset="0"/>
              </a:rPr>
              <a:t>错误，</a:t>
            </a:r>
            <a:r>
              <a:rPr lang="en-US" altLang="zh-CN">
                <a:latin typeface="Times New Roman" panose="02020603050405020304" pitchFamily="18" charset="0"/>
                <a:ea typeface="宋体" panose="02010600030101010101" pitchFamily="2" charset="-122"/>
                <a:cs typeface="Times New Roman" panose="02020603050405020304" pitchFamily="18" charset="0"/>
              </a:rPr>
              <a:t>D</a:t>
            </a:r>
            <a:r>
              <a:rPr lang="zh-CN" altLang="zh-CN">
                <a:latin typeface="Times New Roman" panose="02020603050405020304" pitchFamily="18" charset="0"/>
                <a:ea typeface="宋体" panose="02010600030101010101" pitchFamily="2" charset="-122"/>
                <a:cs typeface="Times New Roman" panose="02020603050405020304" pitchFamily="18" charset="0"/>
              </a:rPr>
              <a:t>正确</a:t>
            </a:r>
            <a:r>
              <a:rPr lang="en-US" altLang="zh-CN">
                <a:latin typeface="宋体" panose="02010600030101010101" pitchFamily="2" charset="-122"/>
                <a:ea typeface="宋体" panose="02010600030101010101" pitchFamily="2" charset="-122"/>
                <a:cs typeface="Times New Roman" panose="02020603050405020304" pitchFamily="18" charset="0"/>
              </a:rPr>
              <a:t>.</a:t>
            </a:r>
            <a:endParaRPr lang="zh-CN" altLang="zh-CN" sz="12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p:cNvSpPr txBox="1"/>
          <p:nvPr/>
        </p:nvSpPr>
        <p:spPr>
          <a:xfrm>
            <a:off x="434340" y="1308736"/>
            <a:ext cx="9343390" cy="1568450"/>
          </a:xfrm>
          <a:prstGeom prst="rect">
            <a:avLst/>
          </a:prstGeom>
          <a:noFill/>
        </p:spPr>
        <p:txBody>
          <a:bodyPr wrap="square" rtlCol="0" anchor="t">
            <a:spAutoFit/>
          </a:bodyPr>
          <a:lstStyle/>
          <a:p>
            <a:pPr hangingPunct="0">
              <a:spcAft>
                <a:spcPts val="0"/>
              </a:spcAft>
              <a:tabLst>
                <a:tab pos="6210935" algn="l"/>
              </a:tabLst>
            </a:pPr>
            <a:r>
              <a:rPr lang="en-US" altLang="zh-CN" sz="2400" b="0">
                <a:solidFill>
                  <a:srgbClr val="000000"/>
                </a:solidFill>
                <a:cs typeface="Times New Roman" panose="02020603050405020304" pitchFamily="18" charset="0"/>
                <a:sym typeface="+mn-ea"/>
              </a:rPr>
              <a:t>A</a:t>
            </a:r>
            <a:r>
              <a:rPr lang="en-US" altLang="zh-CN" sz="2400" b="0">
                <a:solidFill>
                  <a:srgbClr val="000000"/>
                </a:solidFill>
                <a:latin typeface="宋体" panose="02010600030101010101" pitchFamily="2" charset="-122"/>
                <a:cs typeface="Times New Roman" panose="02020603050405020304" pitchFamily="18" charset="0"/>
                <a:sym typeface="+mn-ea"/>
              </a:rPr>
              <a:t>.</a:t>
            </a:r>
            <a:r>
              <a:rPr lang="zh-CN" altLang="zh-CN" sz="2400" b="0">
                <a:solidFill>
                  <a:srgbClr val="000000"/>
                </a:solidFill>
                <a:ea typeface="楷体" panose="02010609060101010101" pitchFamily="49" charset="-122"/>
                <a:cs typeface="Times New Roman" panose="02020603050405020304" pitchFamily="18" charset="0"/>
                <a:sym typeface="+mn-ea"/>
              </a:rPr>
              <a:t>此冷却液的比热容应该很小</a:t>
            </a:r>
            <a:endParaRPr lang="zh-CN" altLang="zh-CN" sz="2400" b="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sz="2400" b="0">
                <a:solidFill>
                  <a:srgbClr val="000000"/>
                </a:solidFill>
                <a:cs typeface="Times New Roman" panose="02020603050405020304" pitchFamily="18" charset="0"/>
                <a:sym typeface="+mn-ea"/>
              </a:rPr>
              <a:t>B</a:t>
            </a:r>
            <a:r>
              <a:rPr lang="en-US" altLang="zh-CN" sz="2400" b="0">
                <a:solidFill>
                  <a:srgbClr val="000000"/>
                </a:solidFill>
                <a:latin typeface="宋体" panose="02010600030101010101" pitchFamily="2" charset="-122"/>
                <a:cs typeface="Times New Roman" panose="02020603050405020304" pitchFamily="18" charset="0"/>
                <a:sym typeface="+mn-ea"/>
              </a:rPr>
              <a:t>.</a:t>
            </a:r>
            <a:r>
              <a:rPr lang="zh-CN" altLang="zh-CN" sz="2400" b="0">
                <a:solidFill>
                  <a:srgbClr val="000000"/>
                </a:solidFill>
                <a:ea typeface="楷体" panose="02010609060101010101" pitchFamily="49" charset="-122"/>
                <a:cs typeface="Times New Roman" panose="02020603050405020304" pitchFamily="18" charset="0"/>
                <a:sym typeface="+mn-ea"/>
              </a:rPr>
              <a:t>若该冷却液吸收的热量增大一倍</a:t>
            </a:r>
            <a:r>
              <a:rPr lang="zh-CN" altLang="zh-CN" sz="2400" b="0">
                <a:solidFill>
                  <a:srgbClr val="000000"/>
                </a:solidFill>
                <a:cs typeface="Times New Roman" panose="02020603050405020304" pitchFamily="18" charset="0"/>
                <a:sym typeface="+mn-ea"/>
              </a:rPr>
              <a:t>，</a:t>
            </a:r>
            <a:r>
              <a:rPr lang="zh-CN" altLang="zh-CN" sz="2400" b="0">
                <a:solidFill>
                  <a:srgbClr val="000000"/>
                </a:solidFill>
                <a:ea typeface="楷体" panose="02010609060101010101" pitchFamily="49" charset="-122"/>
                <a:cs typeface="Times New Roman" panose="02020603050405020304" pitchFamily="18" charset="0"/>
                <a:sym typeface="+mn-ea"/>
              </a:rPr>
              <a:t>则它的比热容增大一倍</a:t>
            </a:r>
            <a:endParaRPr lang="zh-CN" altLang="zh-CN" sz="2400" b="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sz="2400" b="0">
                <a:solidFill>
                  <a:srgbClr val="000000"/>
                </a:solidFill>
                <a:cs typeface="Times New Roman" panose="02020603050405020304" pitchFamily="18" charset="0"/>
                <a:sym typeface="+mn-ea"/>
              </a:rPr>
              <a:t>C</a:t>
            </a:r>
            <a:r>
              <a:rPr lang="en-US" altLang="zh-CN" sz="2400" b="0">
                <a:solidFill>
                  <a:srgbClr val="000000"/>
                </a:solidFill>
                <a:latin typeface="宋体" panose="02010600030101010101" pitchFamily="2" charset="-122"/>
                <a:cs typeface="Times New Roman" panose="02020603050405020304" pitchFamily="18" charset="0"/>
                <a:sym typeface="+mn-ea"/>
              </a:rPr>
              <a:t>.</a:t>
            </a:r>
            <a:r>
              <a:rPr lang="zh-CN" altLang="zh-CN" sz="2400" b="0">
                <a:solidFill>
                  <a:srgbClr val="000000"/>
                </a:solidFill>
                <a:ea typeface="楷体" panose="02010609060101010101" pitchFamily="49" charset="-122"/>
                <a:cs typeface="Times New Roman" panose="02020603050405020304" pitchFamily="18" charset="0"/>
                <a:sym typeface="+mn-ea"/>
              </a:rPr>
              <a:t>若该冷却液的质量减小一半</a:t>
            </a:r>
            <a:r>
              <a:rPr lang="zh-CN" altLang="zh-CN" sz="2400" b="0">
                <a:solidFill>
                  <a:srgbClr val="000000"/>
                </a:solidFill>
                <a:cs typeface="Times New Roman" panose="02020603050405020304" pitchFamily="18" charset="0"/>
                <a:sym typeface="+mn-ea"/>
              </a:rPr>
              <a:t>，</a:t>
            </a:r>
            <a:r>
              <a:rPr lang="zh-CN" altLang="zh-CN" sz="2400" b="0">
                <a:solidFill>
                  <a:srgbClr val="000000"/>
                </a:solidFill>
                <a:ea typeface="楷体" panose="02010609060101010101" pitchFamily="49" charset="-122"/>
                <a:cs typeface="Times New Roman" panose="02020603050405020304" pitchFamily="18" charset="0"/>
                <a:sym typeface="+mn-ea"/>
              </a:rPr>
              <a:t>则它的比热容增大一倍</a:t>
            </a:r>
            <a:endParaRPr lang="zh-CN" altLang="zh-CN" sz="2400" b="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sz="2400" b="0">
                <a:solidFill>
                  <a:srgbClr val="000000"/>
                </a:solidFill>
                <a:cs typeface="Times New Roman" panose="02020603050405020304" pitchFamily="18" charset="0"/>
                <a:sym typeface="+mn-ea"/>
              </a:rPr>
              <a:t>D</a:t>
            </a:r>
            <a:r>
              <a:rPr lang="en-US" altLang="zh-CN" sz="2400" b="0">
                <a:solidFill>
                  <a:srgbClr val="000000"/>
                </a:solidFill>
                <a:latin typeface="宋体" panose="02010600030101010101" pitchFamily="2" charset="-122"/>
                <a:cs typeface="Times New Roman" panose="02020603050405020304" pitchFamily="18" charset="0"/>
                <a:sym typeface="+mn-ea"/>
              </a:rPr>
              <a:t>.</a:t>
            </a:r>
            <a:r>
              <a:rPr lang="zh-CN" altLang="zh-CN" sz="2400" b="0">
                <a:solidFill>
                  <a:srgbClr val="000000"/>
                </a:solidFill>
                <a:ea typeface="楷体" panose="02010609060101010101" pitchFamily="49" charset="-122"/>
                <a:cs typeface="Times New Roman" panose="02020603050405020304" pitchFamily="18" charset="0"/>
                <a:sym typeface="+mn-ea"/>
              </a:rPr>
              <a:t>该冷却液的比热容与冷却液的质量和吸收</a:t>
            </a:r>
            <a:r>
              <a:rPr lang="zh-CN" altLang="zh-CN" sz="2400" b="0">
                <a:solidFill>
                  <a:srgbClr val="000000"/>
                </a:solidFill>
                <a:cs typeface="Times New Roman" panose="02020603050405020304" pitchFamily="18" charset="0"/>
                <a:sym typeface="+mn-ea"/>
              </a:rPr>
              <a:t>、</a:t>
            </a:r>
            <a:r>
              <a:rPr lang="zh-CN" altLang="zh-CN" sz="2400" b="0">
                <a:solidFill>
                  <a:srgbClr val="000000"/>
                </a:solidFill>
                <a:ea typeface="楷体" panose="02010609060101010101" pitchFamily="49" charset="-122"/>
                <a:cs typeface="Times New Roman" panose="02020603050405020304" pitchFamily="18" charset="0"/>
                <a:sym typeface="+mn-ea"/>
              </a:rPr>
              <a:t>放出热量的多少无关</a:t>
            </a:r>
            <a:endParaRPr lang="zh-CN" altLang="zh-CN" sz="2400" b="0" kern="100">
              <a:solidFill>
                <a:srgbClr val="000000"/>
              </a:solidFill>
              <a:ea typeface="楷体" panose="02010609060101010101" pitchFamily="49" charset="-122"/>
              <a:cs typeface="Times New Roman" panose="02020603050405020304" pitchFamily="18" charset="0"/>
              <a:sym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6DD07E-6E25-6EDD-43D5-4A7CC32B0930}"/>
            </a:ext>
          </a:extLst>
        </p:cNvPr>
        <p:cNvGrpSpPr/>
        <p:nvPr/>
      </p:nvGrpSpPr>
      <p:grpSpPr>
        <a:xfrm>
          <a:off x="0" y="0"/>
          <a:ext cx="0" cy="0"/>
          <a:chOff x="0" y="0"/>
          <a:chExt cx="0" cy="0"/>
        </a:xfrm>
      </p:grpSpPr>
      <p:pic>
        <p:nvPicPr>
          <p:cNvPr id="5" name="21XB6.eps" descr="id:2147489480;FounderCES">
            <a:extLst>
              <a:ext uri="{FF2B5EF4-FFF2-40B4-BE49-F238E27FC236}">
                <a16:creationId xmlns:a16="http://schemas.microsoft.com/office/drawing/2014/main" id="{59AF1EE6-E1EB-8CF3-84CD-AA0C8523D23A}"/>
              </a:ext>
            </a:extLst>
          </p:cNvPr>
          <p:cNvPicPr/>
          <p:nvPr/>
        </p:nvPicPr>
        <p:blipFill>
          <a:blip r:embed="rId2"/>
          <a:stretch>
            <a:fillRect/>
          </a:stretch>
        </p:blipFill>
        <p:spPr>
          <a:xfrm>
            <a:off x="1062110" y="2138988"/>
            <a:ext cx="637609" cy="360040"/>
          </a:xfrm>
          <a:prstGeom prst="rect">
            <a:avLst/>
          </a:prstGeom>
        </p:spPr>
      </p:pic>
      <p:sp>
        <p:nvSpPr>
          <p:cNvPr id="2" name="内容占位符 1">
            <a:extLst>
              <a:ext uri="{FF2B5EF4-FFF2-40B4-BE49-F238E27FC236}">
                <a16:creationId xmlns:a16="http://schemas.microsoft.com/office/drawing/2014/main" id="{99F2A845-D455-FA3F-408D-4A1BAB8549EE}"/>
              </a:ext>
            </a:extLst>
          </p:cNvPr>
          <p:cNvSpPr>
            <a:spLocks noGrp="1"/>
          </p:cNvSpPr>
          <p:nvPr>
            <p:ph idx="1"/>
          </p:nvPr>
        </p:nvSpPr>
        <p:spPr>
          <a:xfrm>
            <a:off x="360854" y="1968762"/>
            <a:ext cx="11485848" cy="3692486"/>
          </a:xfrm>
        </p:spPr>
        <p:txBody>
          <a:bodyPr/>
          <a:lstStyle/>
          <a:p>
            <a:pPr marL="630555" indent="85725" hangingPunct="0">
              <a:spcAft>
                <a:spcPts val="0"/>
              </a:spcAft>
              <a:tabLst>
                <a:tab pos="6210935" algn="l"/>
              </a:tabLst>
            </a:pPr>
            <a:r>
              <a:rPr lang="zh-CN" altLang="zh-CN" dirty="0">
                <a:solidFill>
                  <a:srgbClr val="FFFF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dirty="0">
                <a:solidFill>
                  <a:srgbClr val="FFFFFF"/>
                </a:solidFill>
                <a:latin typeface="Times New Roman" panose="02020603050405020304" pitchFamily="18" charset="0"/>
                <a:ea typeface="宋体" panose="02010600030101010101" pitchFamily="2" charset="-122"/>
                <a:cs typeface="Times New Roman" panose="02020603050405020304" pitchFamily="18" charset="0"/>
              </a:rPr>
              <a:t>1  </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如图所示是学习</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内能</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时所做的一些小实验</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en-US"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endPar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endPar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endPar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endParaRPr lang="en-US" altLang="zh-CN" sz="15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）四个实验中，包含化学变化的是</a:t>
            </a:r>
            <a:r>
              <a:rPr lang="zh-CN" altLang="zh-CN"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填</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丙</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），它是一种</a:t>
            </a:r>
            <a:r>
              <a:rPr lang="zh-CN" altLang="zh-CN"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填</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剧烈</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缓慢</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）的氧化反应</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23XB5.eps" descr="id:2147489853;FounderCES">
            <a:extLst>
              <a:ext uri="{FF2B5EF4-FFF2-40B4-BE49-F238E27FC236}">
                <a16:creationId xmlns:a16="http://schemas.microsoft.com/office/drawing/2014/main" id="{936920DD-33AF-7A41-B731-090815331789}"/>
              </a:ext>
            </a:extLst>
          </p:cNvPr>
          <p:cNvPicPr/>
          <p:nvPr/>
        </p:nvPicPr>
        <p:blipFill>
          <a:blip r:embed="rId3"/>
          <a:stretch>
            <a:fillRect/>
          </a:stretch>
        </p:blipFill>
        <p:spPr>
          <a:xfrm>
            <a:off x="3115232" y="1104805"/>
            <a:ext cx="5977091" cy="549776"/>
          </a:xfrm>
          <a:prstGeom prst="rect">
            <a:avLst/>
          </a:prstGeom>
        </p:spPr>
      </p:pic>
      <p:pic>
        <p:nvPicPr>
          <p:cNvPr id="4" name="24跨学科-学.eps" descr="id:2147489860;FounderCES">
            <a:extLst>
              <a:ext uri="{FF2B5EF4-FFF2-40B4-BE49-F238E27FC236}">
                <a16:creationId xmlns:a16="http://schemas.microsoft.com/office/drawing/2014/main" id="{5954EA8B-E5E9-CFA0-6232-3DBA0711C240}"/>
              </a:ext>
            </a:extLst>
          </p:cNvPr>
          <p:cNvPicPr/>
          <p:nvPr/>
        </p:nvPicPr>
        <p:blipFill>
          <a:blip r:embed="rId4"/>
          <a:stretch>
            <a:fillRect/>
          </a:stretch>
        </p:blipFill>
        <p:spPr>
          <a:xfrm>
            <a:off x="343711" y="1536853"/>
            <a:ext cx="1480434" cy="431909"/>
          </a:xfrm>
          <a:prstGeom prst="rect">
            <a:avLst/>
          </a:prstGeom>
        </p:spPr>
      </p:pic>
      <p:pic>
        <p:nvPicPr>
          <p:cNvPr id="6" name="gh214a.jpg" descr="id:2147489874;FounderCES">
            <a:extLst>
              <a:ext uri="{FF2B5EF4-FFF2-40B4-BE49-F238E27FC236}">
                <a16:creationId xmlns:a16="http://schemas.microsoft.com/office/drawing/2014/main" id="{4DBB3B35-B254-E0D8-6BE4-8ACE9E2E5E54}"/>
              </a:ext>
            </a:extLst>
          </p:cNvPr>
          <p:cNvPicPr/>
          <p:nvPr/>
        </p:nvPicPr>
        <p:blipFill>
          <a:blip r:embed="rId5"/>
          <a:stretch>
            <a:fillRect/>
          </a:stretch>
        </p:blipFill>
        <p:spPr>
          <a:xfrm>
            <a:off x="537833" y="2734036"/>
            <a:ext cx="1456249" cy="1374146"/>
          </a:xfrm>
          <a:prstGeom prst="rect">
            <a:avLst/>
          </a:prstGeom>
        </p:spPr>
      </p:pic>
      <p:pic>
        <p:nvPicPr>
          <p:cNvPr id="7" name="gh214b.jpg" descr="id:2147489881;FounderCES">
            <a:extLst>
              <a:ext uri="{FF2B5EF4-FFF2-40B4-BE49-F238E27FC236}">
                <a16:creationId xmlns:a16="http://schemas.microsoft.com/office/drawing/2014/main" id="{905483BA-5B66-DB4D-4B5F-3A8EDB35E83B}"/>
              </a:ext>
            </a:extLst>
          </p:cNvPr>
          <p:cNvPicPr/>
          <p:nvPr/>
        </p:nvPicPr>
        <p:blipFill>
          <a:blip r:embed="rId6"/>
          <a:stretch>
            <a:fillRect/>
          </a:stretch>
        </p:blipFill>
        <p:spPr>
          <a:xfrm>
            <a:off x="3837472" y="2604876"/>
            <a:ext cx="2088227" cy="1518907"/>
          </a:xfrm>
          <a:prstGeom prst="rect">
            <a:avLst/>
          </a:prstGeom>
        </p:spPr>
      </p:pic>
      <p:pic>
        <p:nvPicPr>
          <p:cNvPr id="8" name="gh214c.jpg" descr="id:2147489888;FounderCES">
            <a:extLst>
              <a:ext uri="{FF2B5EF4-FFF2-40B4-BE49-F238E27FC236}">
                <a16:creationId xmlns:a16="http://schemas.microsoft.com/office/drawing/2014/main" id="{940AF8CC-8ABE-EBD3-1337-226AA5E0690D}"/>
              </a:ext>
            </a:extLst>
          </p:cNvPr>
          <p:cNvPicPr/>
          <p:nvPr/>
        </p:nvPicPr>
        <p:blipFill>
          <a:blip r:embed="rId7"/>
          <a:stretch>
            <a:fillRect/>
          </a:stretch>
        </p:blipFill>
        <p:spPr>
          <a:xfrm>
            <a:off x="7175326" y="2604876"/>
            <a:ext cx="849119" cy="1420600"/>
          </a:xfrm>
          <a:prstGeom prst="rect">
            <a:avLst/>
          </a:prstGeom>
        </p:spPr>
      </p:pic>
      <p:pic>
        <p:nvPicPr>
          <p:cNvPr id="9" name="gh214d.jpg" descr="id:2147489895;FounderCES">
            <a:extLst>
              <a:ext uri="{FF2B5EF4-FFF2-40B4-BE49-F238E27FC236}">
                <a16:creationId xmlns:a16="http://schemas.microsoft.com/office/drawing/2014/main" id="{9765EB00-6564-8010-78D9-D28E78D08AA5}"/>
              </a:ext>
            </a:extLst>
          </p:cNvPr>
          <p:cNvPicPr/>
          <p:nvPr/>
        </p:nvPicPr>
        <p:blipFill>
          <a:blip r:embed="rId8"/>
          <a:stretch>
            <a:fillRect/>
          </a:stretch>
        </p:blipFill>
        <p:spPr>
          <a:xfrm>
            <a:off x="10048558" y="2544965"/>
            <a:ext cx="1337416" cy="1456249"/>
          </a:xfrm>
          <a:prstGeom prst="rect">
            <a:avLst/>
          </a:prstGeom>
        </p:spPr>
      </p:pic>
      <p:sp>
        <p:nvSpPr>
          <p:cNvPr id="11" name="矩形 10">
            <a:extLst>
              <a:ext uri="{FF2B5EF4-FFF2-40B4-BE49-F238E27FC236}">
                <a16:creationId xmlns:a16="http://schemas.microsoft.com/office/drawing/2014/main" id="{C134B639-3EE8-DE11-9718-E24495E2D2F6}"/>
              </a:ext>
            </a:extLst>
          </p:cNvPr>
          <p:cNvSpPr/>
          <p:nvPr/>
        </p:nvSpPr>
        <p:spPr>
          <a:xfrm>
            <a:off x="1352688" y="4046074"/>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ea typeface="楷体" panose="02010609060101010101" pitchFamily="49" charset="-122"/>
                <a:cs typeface="Times New Roman" panose="02020603050405020304" pitchFamily="18" charset="0"/>
              </a:rPr>
              <a:t>甲</a:t>
            </a:r>
            <a:endParaRPr lang="zh-CN" altLang="zh-CN" sz="1200" b="0">
              <a:solidFill>
                <a:srgbClr val="000000"/>
              </a:solidFill>
              <a:cs typeface="Times New Roman" panose="02020603050405020304" pitchFamily="18" charset="0"/>
            </a:endParaRPr>
          </a:p>
        </p:txBody>
      </p:sp>
      <p:sp>
        <p:nvSpPr>
          <p:cNvPr id="13" name="矩形 12">
            <a:extLst>
              <a:ext uri="{FF2B5EF4-FFF2-40B4-BE49-F238E27FC236}">
                <a16:creationId xmlns:a16="http://schemas.microsoft.com/office/drawing/2014/main" id="{6F2E675B-EDF3-26B2-5DA9-5937172BB1DB}"/>
              </a:ext>
            </a:extLst>
          </p:cNvPr>
          <p:cNvSpPr/>
          <p:nvPr/>
        </p:nvSpPr>
        <p:spPr>
          <a:xfrm>
            <a:off x="4560546" y="4001214"/>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ea typeface="楷体" panose="02010609060101010101" pitchFamily="49" charset="-122"/>
                <a:cs typeface="Times New Roman" panose="02020603050405020304" pitchFamily="18" charset="0"/>
              </a:rPr>
              <a:t>乙</a:t>
            </a:r>
            <a:endParaRPr lang="zh-CN" altLang="zh-CN" sz="1200" b="0">
              <a:solidFill>
                <a:srgbClr val="000000"/>
              </a:solidFill>
              <a:cs typeface="Times New Roman" panose="02020603050405020304" pitchFamily="18" charset="0"/>
            </a:endParaRPr>
          </a:p>
        </p:txBody>
      </p:sp>
      <p:sp>
        <p:nvSpPr>
          <p:cNvPr id="15" name="矩形 14">
            <a:extLst>
              <a:ext uri="{FF2B5EF4-FFF2-40B4-BE49-F238E27FC236}">
                <a16:creationId xmlns:a16="http://schemas.microsoft.com/office/drawing/2014/main" id="{33ADF60D-2617-280F-B625-4A078A45B86D}"/>
              </a:ext>
            </a:extLst>
          </p:cNvPr>
          <p:cNvSpPr/>
          <p:nvPr/>
        </p:nvSpPr>
        <p:spPr>
          <a:xfrm>
            <a:off x="7589804" y="4001214"/>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ea typeface="楷体" panose="02010609060101010101" pitchFamily="49" charset="-122"/>
                <a:cs typeface="Times New Roman" panose="02020603050405020304" pitchFamily="18" charset="0"/>
              </a:rPr>
              <a:t>丙</a:t>
            </a:r>
            <a:endParaRPr lang="zh-CN" altLang="zh-CN" sz="1200" b="0">
              <a:solidFill>
                <a:srgbClr val="000000"/>
              </a:solidFill>
              <a:cs typeface="Times New Roman" panose="02020603050405020304" pitchFamily="18" charset="0"/>
            </a:endParaRPr>
          </a:p>
        </p:txBody>
      </p:sp>
      <p:sp>
        <p:nvSpPr>
          <p:cNvPr id="17" name="矩形 16">
            <a:extLst>
              <a:ext uri="{FF2B5EF4-FFF2-40B4-BE49-F238E27FC236}">
                <a16:creationId xmlns:a16="http://schemas.microsoft.com/office/drawing/2014/main" id="{E95831A6-03D2-2E7D-59F9-F94640B32E2A}"/>
              </a:ext>
            </a:extLst>
          </p:cNvPr>
          <p:cNvSpPr/>
          <p:nvPr/>
        </p:nvSpPr>
        <p:spPr>
          <a:xfrm>
            <a:off x="10125016" y="3998991"/>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ea typeface="楷体" panose="02010609060101010101" pitchFamily="49" charset="-122"/>
                <a:cs typeface="Times New Roman" panose="02020603050405020304" pitchFamily="18" charset="0"/>
              </a:rPr>
              <a:t>丁</a:t>
            </a:r>
            <a:endParaRPr lang="zh-CN" altLang="zh-CN" sz="1200" b="0">
              <a:solidFill>
                <a:srgbClr val="000000"/>
              </a:solidFill>
              <a:cs typeface="Times New Roman" panose="02020603050405020304" pitchFamily="18" charset="0"/>
            </a:endParaRPr>
          </a:p>
        </p:txBody>
      </p:sp>
      <p:sp>
        <p:nvSpPr>
          <p:cNvPr id="19" name="文本框 18">
            <a:extLst>
              <a:ext uri="{FF2B5EF4-FFF2-40B4-BE49-F238E27FC236}">
                <a16:creationId xmlns:a16="http://schemas.microsoft.com/office/drawing/2014/main" id="{65A6E70C-3FF3-E2C4-0F0D-AB60422DAB04}"/>
              </a:ext>
            </a:extLst>
          </p:cNvPr>
          <p:cNvSpPr txBox="1"/>
          <p:nvPr/>
        </p:nvSpPr>
        <p:spPr>
          <a:xfrm>
            <a:off x="7900200" y="4921229"/>
            <a:ext cx="184731" cy="523220"/>
          </a:xfrm>
          <a:prstGeom prst="rect">
            <a:avLst/>
          </a:prstGeom>
          <a:noFill/>
        </p:spPr>
        <p:txBody>
          <a:bodyPr wrap="none" rtlCol="0">
            <a:spAutoFit/>
          </a:bodyPr>
          <a:lstStyle/>
          <a:p>
            <a:pPr algn="ctr"/>
            <a:endParaRPr lang="zh-CN" altLang="en-US" sz="2800" b="1" kern="100">
              <a:solidFill>
                <a:srgbClr val="FF0000"/>
              </a:solidFill>
              <a:cs typeface="Times New Roman" panose="02020603050405020304" pitchFamily="18" charset="0"/>
            </a:endParaRPr>
          </a:p>
        </p:txBody>
      </p:sp>
      <p:sp>
        <p:nvSpPr>
          <p:cNvPr id="21" name="矩形 20">
            <a:extLst>
              <a:ext uri="{FF2B5EF4-FFF2-40B4-BE49-F238E27FC236}">
                <a16:creationId xmlns:a16="http://schemas.microsoft.com/office/drawing/2014/main" id="{C23E3F65-DDDA-96C4-2F15-5DA676AE40DA}"/>
              </a:ext>
            </a:extLst>
          </p:cNvPr>
          <p:cNvSpPr/>
          <p:nvPr/>
        </p:nvSpPr>
        <p:spPr>
          <a:xfrm>
            <a:off x="5627315" y="4579023"/>
            <a:ext cx="494046" cy="461665"/>
          </a:xfrm>
          <a:prstGeom prst="rect">
            <a:avLst/>
          </a:prstGeom>
        </p:spPr>
        <p:txBody>
          <a:bodyPr wrap="none">
            <a:spAutoFit/>
          </a:bodyPr>
          <a:lstStyle/>
          <a:p>
            <a:r>
              <a:rPr lang="zh-CN" altLang="zh-CN" sz="2400">
                <a:cs typeface="Times New Roman" panose="02020603050405020304" pitchFamily="18" charset="0"/>
              </a:rPr>
              <a:t>丁</a:t>
            </a:r>
            <a:endParaRPr lang="zh-CN" altLang="en-US"/>
          </a:p>
        </p:txBody>
      </p:sp>
      <p:sp>
        <p:nvSpPr>
          <p:cNvPr id="23" name="矩形 22">
            <a:extLst>
              <a:ext uri="{FF2B5EF4-FFF2-40B4-BE49-F238E27FC236}">
                <a16:creationId xmlns:a16="http://schemas.microsoft.com/office/drawing/2014/main" id="{A2E94E60-EAA6-6B66-2F59-B5C71A19A572}"/>
              </a:ext>
            </a:extLst>
          </p:cNvPr>
          <p:cNvSpPr/>
          <p:nvPr/>
        </p:nvSpPr>
        <p:spPr>
          <a:xfrm>
            <a:off x="1477902" y="5135684"/>
            <a:ext cx="803425" cy="461665"/>
          </a:xfrm>
          <a:prstGeom prst="rect">
            <a:avLst/>
          </a:prstGeom>
        </p:spPr>
        <p:txBody>
          <a:bodyPr wrap="none">
            <a:spAutoFit/>
          </a:bodyPr>
          <a:lstStyle/>
          <a:p>
            <a:r>
              <a:rPr lang="zh-CN" altLang="zh-CN" sz="2400">
                <a:cs typeface="Times New Roman" panose="02020603050405020304" pitchFamily="18" charset="0"/>
              </a:rPr>
              <a:t>剧烈</a:t>
            </a:r>
            <a:endParaRPr lang="zh-CN" altLang="en-US"/>
          </a:p>
        </p:txBody>
      </p:sp>
    </p:spTree>
    <p:extLst>
      <p:ext uri="{BB962C8B-B14F-4D97-AF65-F5344CB8AC3E}">
        <p14:creationId xmlns:p14="http://schemas.microsoft.com/office/powerpoint/2010/main" val="1029456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1"/>
          <p:cNvSpPr txBox="1"/>
          <p:nvPr/>
        </p:nvSpPr>
        <p:spPr bwMode="auto">
          <a:xfrm>
            <a:off x="369998" y="2276872"/>
            <a:ext cx="11485848"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zh-CN" altLang="zh-CN" dirty="0">
                <a:solidFill>
                  <a:srgbClr val="ED8574"/>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dirty="0">
                <a:solidFill>
                  <a:srgbClr val="ED8574"/>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硝化棉燃烧是化学变化</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燃烧是一种剧烈的氧化反应</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p>
        </p:txBody>
      </p:sp>
      <p:pic>
        <p:nvPicPr>
          <p:cNvPr id="5" name="gh214a.jpg" descr="id:2147489874;FounderCES"/>
          <p:cNvPicPr/>
          <p:nvPr/>
        </p:nvPicPr>
        <p:blipFill>
          <a:blip r:embed="rId2"/>
          <a:stretch>
            <a:fillRect/>
          </a:stretch>
        </p:blipFill>
        <p:spPr>
          <a:xfrm>
            <a:off x="537833" y="3124890"/>
            <a:ext cx="1456249" cy="1374146"/>
          </a:xfrm>
          <a:prstGeom prst="rect">
            <a:avLst/>
          </a:prstGeom>
        </p:spPr>
      </p:pic>
      <p:pic>
        <p:nvPicPr>
          <p:cNvPr id="6" name="gh214b.jpg" descr="id:2147489881;FounderCES"/>
          <p:cNvPicPr/>
          <p:nvPr/>
        </p:nvPicPr>
        <p:blipFill>
          <a:blip r:embed="rId3"/>
          <a:stretch>
            <a:fillRect/>
          </a:stretch>
        </p:blipFill>
        <p:spPr>
          <a:xfrm>
            <a:off x="3837472" y="2995730"/>
            <a:ext cx="2088227" cy="1518907"/>
          </a:xfrm>
          <a:prstGeom prst="rect">
            <a:avLst/>
          </a:prstGeom>
        </p:spPr>
      </p:pic>
      <p:pic>
        <p:nvPicPr>
          <p:cNvPr id="7" name="gh214c.jpg" descr="id:2147489888;FounderCES"/>
          <p:cNvPicPr/>
          <p:nvPr/>
        </p:nvPicPr>
        <p:blipFill>
          <a:blip r:embed="rId4"/>
          <a:stretch>
            <a:fillRect/>
          </a:stretch>
        </p:blipFill>
        <p:spPr>
          <a:xfrm>
            <a:off x="7175326" y="2995730"/>
            <a:ext cx="849119" cy="1420600"/>
          </a:xfrm>
          <a:prstGeom prst="rect">
            <a:avLst/>
          </a:prstGeom>
        </p:spPr>
      </p:pic>
      <p:pic>
        <p:nvPicPr>
          <p:cNvPr id="8" name="gh214d.jpg" descr="id:2147489895;FounderCES"/>
          <p:cNvPicPr/>
          <p:nvPr/>
        </p:nvPicPr>
        <p:blipFill>
          <a:blip r:embed="rId5"/>
          <a:stretch>
            <a:fillRect/>
          </a:stretch>
        </p:blipFill>
        <p:spPr>
          <a:xfrm>
            <a:off x="10048558" y="2935819"/>
            <a:ext cx="1337416" cy="1456249"/>
          </a:xfrm>
          <a:prstGeom prst="rect">
            <a:avLst/>
          </a:prstGeom>
        </p:spPr>
      </p:pic>
      <p:sp>
        <p:nvSpPr>
          <p:cNvPr id="9" name="矩形 8"/>
          <p:cNvSpPr/>
          <p:nvPr/>
        </p:nvSpPr>
        <p:spPr>
          <a:xfrm>
            <a:off x="1083928" y="4436928"/>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ea typeface="楷体" panose="02010609060101010101" pitchFamily="49" charset="-122"/>
                <a:cs typeface="Times New Roman" panose="02020603050405020304" pitchFamily="18" charset="0"/>
              </a:rPr>
              <a:t>甲</a:t>
            </a:r>
            <a:endParaRPr lang="zh-CN" altLang="zh-CN" sz="1200" b="0">
              <a:solidFill>
                <a:srgbClr val="000000"/>
              </a:solidFill>
              <a:cs typeface="Times New Roman" panose="02020603050405020304" pitchFamily="18" charset="0"/>
            </a:endParaRPr>
          </a:p>
        </p:txBody>
      </p:sp>
      <p:sp>
        <p:nvSpPr>
          <p:cNvPr id="10" name="矩形 9"/>
          <p:cNvSpPr/>
          <p:nvPr/>
        </p:nvSpPr>
        <p:spPr>
          <a:xfrm>
            <a:off x="4560546" y="4392068"/>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ea typeface="楷体" panose="02010609060101010101" pitchFamily="49" charset="-122"/>
                <a:cs typeface="Times New Roman" panose="02020603050405020304" pitchFamily="18" charset="0"/>
              </a:rPr>
              <a:t>乙</a:t>
            </a:r>
            <a:endParaRPr lang="zh-CN" altLang="zh-CN" sz="1200" b="0">
              <a:solidFill>
                <a:srgbClr val="000000"/>
              </a:solidFill>
              <a:cs typeface="Times New Roman" panose="02020603050405020304" pitchFamily="18" charset="0"/>
            </a:endParaRPr>
          </a:p>
        </p:txBody>
      </p:sp>
      <p:sp>
        <p:nvSpPr>
          <p:cNvPr id="11" name="矩形 10"/>
          <p:cNvSpPr/>
          <p:nvPr/>
        </p:nvSpPr>
        <p:spPr>
          <a:xfrm>
            <a:off x="7589804" y="4392068"/>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ea typeface="楷体" panose="02010609060101010101" pitchFamily="49" charset="-122"/>
                <a:cs typeface="Times New Roman" panose="02020603050405020304" pitchFamily="18" charset="0"/>
              </a:rPr>
              <a:t>丙</a:t>
            </a:r>
            <a:endParaRPr lang="zh-CN" altLang="zh-CN" sz="1200" b="0">
              <a:solidFill>
                <a:srgbClr val="000000"/>
              </a:solidFill>
              <a:cs typeface="Times New Roman" panose="02020603050405020304" pitchFamily="18" charset="0"/>
            </a:endParaRPr>
          </a:p>
        </p:txBody>
      </p:sp>
      <p:sp>
        <p:nvSpPr>
          <p:cNvPr id="12" name="矩形 11"/>
          <p:cNvSpPr/>
          <p:nvPr/>
        </p:nvSpPr>
        <p:spPr>
          <a:xfrm>
            <a:off x="10125016" y="4389845"/>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ea typeface="楷体" panose="02010609060101010101" pitchFamily="49" charset="-122"/>
                <a:cs typeface="Times New Roman" panose="02020603050405020304" pitchFamily="18" charset="0"/>
              </a:rPr>
              <a:t>丁</a:t>
            </a:r>
            <a:endParaRPr lang="zh-CN" altLang="zh-CN" sz="1200" b="0">
              <a:solidFill>
                <a:srgbClr val="000000"/>
              </a:solidFill>
              <a:cs typeface="Times New Roman" panose="02020603050405020304" pitchFamily="18" charset="0"/>
            </a:endParaRPr>
          </a:p>
        </p:txBody>
      </p:sp>
      <p:sp>
        <p:nvSpPr>
          <p:cNvPr id="3" name="内容占位符 1">
            <a:extLst>
              <a:ext uri="{FF2B5EF4-FFF2-40B4-BE49-F238E27FC236}">
                <a16:creationId xmlns:a16="http://schemas.microsoft.com/office/drawing/2014/main" id="{087CF360-EC26-3E09-DE7C-538B04CDCE0C}"/>
              </a:ext>
            </a:extLst>
          </p:cNvPr>
          <p:cNvSpPr txBox="1"/>
          <p:nvPr/>
        </p:nvSpPr>
        <p:spPr bwMode="auto">
          <a:xfrm>
            <a:off x="360854" y="1556608"/>
            <a:ext cx="7534552"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0">
              <a:spcAft>
                <a:spcPts val="0"/>
              </a:spcAft>
              <a:tabLst>
                <a:tab pos="6210935"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有新物质产生的变化为化学变化</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3" name="21点拨B-14.eps" descr="id:2147489902;FounderCES">
            <a:extLst>
              <a:ext uri="{FF2B5EF4-FFF2-40B4-BE49-F238E27FC236}">
                <a16:creationId xmlns:a16="http://schemas.microsoft.com/office/drawing/2014/main" id="{18F55291-E770-985F-E21D-23DAC4BA1D09}"/>
              </a:ext>
            </a:extLst>
          </p:cNvPr>
          <p:cNvPicPr/>
          <p:nvPr/>
        </p:nvPicPr>
        <p:blipFill rotWithShape="1">
          <a:blip r:embed="rId6">
            <a:clrChange>
              <a:clrFrom>
                <a:srgbClr val="000000">
                  <a:alpha val="0"/>
                </a:srgbClr>
              </a:clrFrom>
              <a:clrTo>
                <a:srgbClr val="000000">
                  <a:alpha val="0"/>
                </a:srgbClr>
              </a:clrTo>
            </a:clrChange>
          </a:blip>
          <a:srcRect r="83333" b="93225"/>
          <a:stretch>
            <a:fillRect/>
          </a:stretch>
        </p:blipFill>
        <p:spPr>
          <a:xfrm>
            <a:off x="332377" y="1054113"/>
            <a:ext cx="1137915" cy="54393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P spid="11" grpId="0"/>
      <p:bldP spid="12"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746120"/>
            <a:ext cx="11485848" cy="1130246"/>
          </a:xfrm>
        </p:spPr>
        <p:txBody>
          <a:bodyPr/>
          <a:lstStyle/>
          <a:p>
            <a:pPr lvl="0"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）如图甲所示的气体扩散实验，其中装红棕色二氧化氮气体的应是</a:t>
            </a:r>
            <a:r>
              <a:rPr lang="zh-CN" altLang="zh-CN"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填</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i="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i="1">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）瓶</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已知二氧化氮的密度比空气的大</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gh214a.jpg" descr="id:2147489874;FounderCES"/>
          <p:cNvPicPr/>
          <p:nvPr/>
        </p:nvPicPr>
        <p:blipFill>
          <a:blip r:embed="rId2"/>
          <a:stretch>
            <a:fillRect/>
          </a:stretch>
        </p:blipFill>
        <p:spPr>
          <a:xfrm>
            <a:off x="4943078" y="1988840"/>
            <a:ext cx="1456249" cy="1374146"/>
          </a:xfrm>
          <a:prstGeom prst="rect">
            <a:avLst/>
          </a:prstGeom>
        </p:spPr>
      </p:pic>
      <p:sp>
        <p:nvSpPr>
          <p:cNvPr id="4" name="矩形 3"/>
          <p:cNvSpPr/>
          <p:nvPr/>
        </p:nvSpPr>
        <p:spPr>
          <a:xfrm>
            <a:off x="5489173" y="3300878"/>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ea typeface="楷体" panose="02010609060101010101" pitchFamily="49" charset="-122"/>
                <a:cs typeface="Times New Roman" panose="02020603050405020304" pitchFamily="18" charset="0"/>
              </a:rPr>
              <a:t>甲</a:t>
            </a:r>
            <a:endParaRPr lang="zh-CN" altLang="zh-CN" sz="1200" b="0">
              <a:solidFill>
                <a:srgbClr val="000000"/>
              </a:solidFill>
              <a:cs typeface="Times New Roman" panose="02020603050405020304" pitchFamily="18" charset="0"/>
            </a:endParaRPr>
          </a:p>
        </p:txBody>
      </p:sp>
      <p:sp>
        <p:nvSpPr>
          <p:cNvPr id="6" name="矩形 5"/>
          <p:cNvSpPr/>
          <p:nvPr/>
        </p:nvSpPr>
        <p:spPr>
          <a:xfrm>
            <a:off x="9992430" y="849578"/>
            <a:ext cx="389850" cy="461665"/>
          </a:xfrm>
          <a:prstGeom prst="rect">
            <a:avLst/>
          </a:prstGeom>
        </p:spPr>
        <p:txBody>
          <a:bodyPr wrap="none">
            <a:spAutoFit/>
          </a:bodyPr>
          <a:lstStyle/>
          <a:p>
            <a:r>
              <a:rPr lang="en-US" altLang="zh-CN" sz="2400" i="1"/>
              <a:t>B</a:t>
            </a:r>
            <a:endParaRPr lang="zh-CN" altLang="en-US"/>
          </a:p>
        </p:txBody>
      </p:sp>
      <p:pic>
        <p:nvPicPr>
          <p:cNvPr id="7" name="21点拨B-14.eps" descr="id:2147489902;FounderCES"/>
          <p:cNvPicPr/>
          <p:nvPr/>
        </p:nvPicPr>
        <p:blipFill rotWithShape="1">
          <a:blip r:embed="rId3">
            <a:clrChange>
              <a:clrFrom>
                <a:srgbClr val="000000">
                  <a:alpha val="0"/>
                </a:srgbClr>
              </a:clrFrom>
              <a:clrTo>
                <a:srgbClr val="000000">
                  <a:alpha val="0"/>
                </a:srgbClr>
              </a:clrTo>
            </a:clrChange>
          </a:blip>
          <a:srcRect r="83333" b="93225"/>
          <a:stretch>
            <a:fillRect/>
          </a:stretch>
        </p:blipFill>
        <p:spPr>
          <a:xfrm>
            <a:off x="376338" y="3605915"/>
            <a:ext cx="1137915" cy="543932"/>
          </a:xfrm>
          <a:prstGeom prst="rect">
            <a:avLst/>
          </a:prstGeom>
        </p:spPr>
      </p:pic>
      <p:sp>
        <p:nvSpPr>
          <p:cNvPr id="8" name="内容占位符 1"/>
          <p:cNvSpPr txBox="1"/>
          <p:nvPr/>
        </p:nvSpPr>
        <p:spPr bwMode="auto">
          <a:xfrm>
            <a:off x="377694" y="4149080"/>
            <a:ext cx="11485848"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720725" eaLnBrk="1">
              <a:spcAft>
                <a:spcPts val="0"/>
              </a:spcAft>
              <a:tabLst>
                <a:tab pos="6210935" algn="l"/>
              </a:tabLst>
            </a:pP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扩散现象是指分子在永不停息地做无规则运动</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通过两只瓶内的气体颜色变化来反映二氧化氮气体分子在做无规则运动</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由于空气的密度小于二氧化氮气体的密度</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为了减小重力对实验的影响</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所以空气置于二氧化氮气体的上方</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340768"/>
            <a:ext cx="11485848" cy="2238241"/>
          </a:xfrm>
        </p:spPr>
        <p:txBody>
          <a:bodyPr/>
          <a:lstStyle/>
          <a:p>
            <a:pPr hangingPunct="0">
              <a:spcAft>
                <a:spcPts val="0"/>
              </a:spcAft>
              <a:tabLst>
                <a:tab pos="6210935" algn="l"/>
              </a:tabLst>
            </a:pPr>
            <a:r>
              <a:rPr lang="zh-CN" altLang="zh-CN">
                <a:solidFill>
                  <a:srgbClr val="ED8574"/>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二氧化氮的密度大于空气的密度</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如果把装有二氧化氮气体的瓶子放到上方的话</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由于自身密度大的缘故</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二氧化氮气体会在重力的作用下下沉到下方装有空气的瓶子中去</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就不能说明分子在不停地做无规则运动</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因此要把装有密度小的空气的瓶子放到上方</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把装有二氧化氮气体的瓶子放在下方</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gh214a.jpg" descr="id:2147489874;FounderCES"/>
          <p:cNvPicPr/>
          <p:nvPr/>
        </p:nvPicPr>
        <p:blipFill>
          <a:blip r:embed="rId2"/>
          <a:stretch>
            <a:fillRect/>
          </a:stretch>
        </p:blipFill>
        <p:spPr>
          <a:xfrm>
            <a:off x="5231110" y="3735616"/>
            <a:ext cx="1456249" cy="1374146"/>
          </a:xfrm>
          <a:prstGeom prst="rect">
            <a:avLst/>
          </a:prstGeom>
        </p:spPr>
      </p:pic>
      <p:sp>
        <p:nvSpPr>
          <p:cNvPr id="4" name="矩形 3"/>
          <p:cNvSpPr/>
          <p:nvPr/>
        </p:nvSpPr>
        <p:spPr>
          <a:xfrm>
            <a:off x="5777205" y="5047654"/>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ea typeface="楷体" panose="02010609060101010101" pitchFamily="49" charset="-122"/>
                <a:cs typeface="Times New Roman" panose="02020603050405020304" pitchFamily="18" charset="0"/>
              </a:rPr>
              <a:t>甲</a:t>
            </a:r>
            <a:endParaRPr lang="zh-CN" altLang="zh-CN" sz="1200" b="0">
              <a:solidFill>
                <a:srgbClr val="000000"/>
              </a:solidFill>
              <a:cs typeface="Times New Roman" panose="02020603050405020304" pitchFamily="18"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746120"/>
            <a:ext cx="11485848" cy="1130246"/>
          </a:xfrm>
        </p:spPr>
        <p:txBody>
          <a:bodyPr/>
          <a:lstStyle/>
          <a:p>
            <a:pPr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）如图乙所示，红墨水在热水中比在冷水中扩散得快，说明分子做无规则运动的剧烈程度与</a:t>
            </a:r>
            <a:r>
              <a:rPr lang="zh-CN" altLang="zh-CN"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有关</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gh214b.jpg" descr="id:2147489881;FounderCES"/>
          <p:cNvPicPr/>
          <p:nvPr/>
        </p:nvPicPr>
        <p:blipFill>
          <a:blip r:embed="rId2"/>
          <a:stretch>
            <a:fillRect/>
          </a:stretch>
        </p:blipFill>
        <p:spPr>
          <a:xfrm>
            <a:off x="4871070" y="1988840"/>
            <a:ext cx="2088227" cy="1518907"/>
          </a:xfrm>
          <a:prstGeom prst="rect">
            <a:avLst/>
          </a:prstGeom>
        </p:spPr>
      </p:pic>
      <p:sp>
        <p:nvSpPr>
          <p:cNvPr id="4" name="矩形 3"/>
          <p:cNvSpPr/>
          <p:nvPr/>
        </p:nvSpPr>
        <p:spPr>
          <a:xfrm>
            <a:off x="5594144" y="3385178"/>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ea typeface="楷体" panose="02010609060101010101" pitchFamily="49" charset="-122"/>
                <a:cs typeface="Times New Roman" panose="02020603050405020304" pitchFamily="18" charset="0"/>
              </a:rPr>
              <a:t>乙</a:t>
            </a:r>
            <a:endParaRPr lang="zh-CN" altLang="zh-CN" sz="1200" b="0">
              <a:solidFill>
                <a:srgbClr val="000000"/>
              </a:solidFill>
              <a:cs typeface="Times New Roman" panose="02020603050405020304" pitchFamily="18" charset="0"/>
            </a:endParaRPr>
          </a:p>
        </p:txBody>
      </p:sp>
      <p:sp>
        <p:nvSpPr>
          <p:cNvPr id="6" name="矩形 5"/>
          <p:cNvSpPr/>
          <p:nvPr/>
        </p:nvSpPr>
        <p:spPr>
          <a:xfrm>
            <a:off x="2053966" y="1370741"/>
            <a:ext cx="803425" cy="461665"/>
          </a:xfrm>
          <a:prstGeom prst="rect">
            <a:avLst/>
          </a:prstGeom>
        </p:spPr>
        <p:txBody>
          <a:bodyPr wrap="none">
            <a:spAutoFit/>
          </a:bodyPr>
          <a:lstStyle/>
          <a:p>
            <a:r>
              <a:rPr lang="zh-CN" altLang="zh-CN" sz="2400">
                <a:cs typeface="Times New Roman" panose="02020603050405020304" pitchFamily="18" charset="0"/>
              </a:rPr>
              <a:t>温度</a:t>
            </a:r>
            <a:endParaRPr lang="zh-CN" altLang="en-US"/>
          </a:p>
        </p:txBody>
      </p:sp>
      <p:pic>
        <p:nvPicPr>
          <p:cNvPr id="7" name="21点拨B-14.eps" descr="id:2147489902;FounderCES"/>
          <p:cNvPicPr/>
          <p:nvPr/>
        </p:nvPicPr>
        <p:blipFill rotWithShape="1">
          <a:blip r:embed="rId3">
            <a:clrChange>
              <a:clrFrom>
                <a:srgbClr val="000000">
                  <a:alpha val="0"/>
                </a:srgbClr>
              </a:clrFrom>
              <a:clrTo>
                <a:srgbClr val="000000">
                  <a:alpha val="0"/>
                </a:srgbClr>
              </a:clrTo>
            </a:clrChange>
          </a:blip>
          <a:srcRect r="83333" b="93225"/>
          <a:stretch>
            <a:fillRect/>
          </a:stretch>
        </p:blipFill>
        <p:spPr>
          <a:xfrm>
            <a:off x="358754" y="3789040"/>
            <a:ext cx="1137915" cy="543932"/>
          </a:xfrm>
          <a:prstGeom prst="rect">
            <a:avLst/>
          </a:prstGeom>
        </p:spPr>
      </p:pic>
      <p:sp>
        <p:nvSpPr>
          <p:cNvPr id="8" name="内容占位符 1"/>
          <p:cNvSpPr txBox="1"/>
          <p:nvPr/>
        </p:nvSpPr>
        <p:spPr bwMode="auto">
          <a:xfrm>
            <a:off x="360854" y="4364920"/>
            <a:ext cx="11485848"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分子的无规则运动与温度有关</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温度越高</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分子的无规则运动越剧烈</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p>
        </p:txBody>
      </p:sp>
      <p:sp>
        <p:nvSpPr>
          <p:cNvPr id="9" name="内容占位符 1"/>
          <p:cNvSpPr txBox="1"/>
          <p:nvPr/>
        </p:nvSpPr>
        <p:spPr bwMode="auto">
          <a:xfrm>
            <a:off x="360854" y="4869160"/>
            <a:ext cx="11485848"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zh-CN" altLang="zh-CN">
                <a:solidFill>
                  <a:srgbClr val="ED8574"/>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在冷水杯和热水杯中滴入两滴墨水</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会看到热水中的墨水扩散得快</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这表明分子的无规则运动与温度有关</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温度越高</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分子的无规则运动越剧烈</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扩散越快</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746120"/>
            <a:ext cx="11485848" cy="1130246"/>
          </a:xfrm>
        </p:spPr>
        <p:txBody>
          <a:bodyPr/>
          <a:lstStyle/>
          <a:p>
            <a:pPr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）如图丙所示，接触面磨平的两块铅块，用力压紧可以使它们结合在一起，而且在铅块下面悬吊一定的重物，它们也不会分开</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这说明分子间存在</a:t>
            </a:r>
            <a:r>
              <a:rPr lang="zh-CN" altLang="zh-CN"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gh214c.jpg" descr="id:2147489888;FounderCES"/>
          <p:cNvPicPr/>
          <p:nvPr/>
        </p:nvPicPr>
        <p:blipFill>
          <a:blip r:embed="rId2"/>
          <a:stretch>
            <a:fillRect/>
          </a:stretch>
        </p:blipFill>
        <p:spPr>
          <a:xfrm>
            <a:off x="5246087" y="2008400"/>
            <a:ext cx="1065143" cy="1782014"/>
          </a:xfrm>
          <a:prstGeom prst="rect">
            <a:avLst/>
          </a:prstGeom>
        </p:spPr>
      </p:pic>
      <p:sp>
        <p:nvSpPr>
          <p:cNvPr id="5" name="矩形 4"/>
          <p:cNvSpPr/>
          <p:nvPr/>
        </p:nvSpPr>
        <p:spPr>
          <a:xfrm>
            <a:off x="5817651" y="3717032"/>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ea typeface="楷体" panose="02010609060101010101" pitchFamily="49" charset="-122"/>
                <a:cs typeface="Times New Roman" panose="02020603050405020304" pitchFamily="18" charset="0"/>
              </a:rPr>
              <a:t>丙</a:t>
            </a:r>
            <a:endParaRPr lang="zh-CN" altLang="zh-CN" sz="1200" b="0">
              <a:solidFill>
                <a:srgbClr val="000000"/>
              </a:solidFill>
              <a:cs typeface="Times New Roman" panose="02020603050405020304" pitchFamily="18" charset="0"/>
            </a:endParaRPr>
          </a:p>
        </p:txBody>
      </p:sp>
      <p:sp>
        <p:nvSpPr>
          <p:cNvPr id="8" name="矩形 7"/>
          <p:cNvSpPr/>
          <p:nvPr/>
        </p:nvSpPr>
        <p:spPr>
          <a:xfrm>
            <a:off x="9165174" y="1365243"/>
            <a:ext cx="1112805" cy="461665"/>
          </a:xfrm>
          <a:prstGeom prst="rect">
            <a:avLst/>
          </a:prstGeom>
        </p:spPr>
        <p:txBody>
          <a:bodyPr wrap="none">
            <a:spAutoFit/>
          </a:bodyPr>
          <a:lstStyle/>
          <a:p>
            <a:r>
              <a:rPr lang="zh-CN" altLang="zh-CN" sz="2400">
                <a:cs typeface="Times New Roman" panose="02020603050405020304" pitchFamily="18" charset="0"/>
              </a:rPr>
              <a:t>引力　</a:t>
            </a:r>
            <a:endParaRPr lang="zh-CN" altLang="en-US"/>
          </a:p>
        </p:txBody>
      </p:sp>
      <p:pic>
        <p:nvPicPr>
          <p:cNvPr id="9" name="21点拨B-14.eps" descr="id:2147489902;FounderCES"/>
          <p:cNvPicPr/>
          <p:nvPr/>
        </p:nvPicPr>
        <p:blipFill rotWithShape="1">
          <a:blip r:embed="rId3">
            <a:clrChange>
              <a:clrFrom>
                <a:srgbClr val="000000">
                  <a:alpha val="0"/>
                </a:srgbClr>
              </a:clrFrom>
              <a:clrTo>
                <a:srgbClr val="000000">
                  <a:alpha val="0"/>
                </a:srgbClr>
              </a:clrTo>
            </a:clrChange>
          </a:blip>
          <a:srcRect r="83333" b="93225"/>
          <a:stretch>
            <a:fillRect/>
          </a:stretch>
        </p:blipFill>
        <p:spPr>
          <a:xfrm>
            <a:off x="360854" y="3879447"/>
            <a:ext cx="1137915" cy="543932"/>
          </a:xfrm>
          <a:prstGeom prst="rect">
            <a:avLst/>
          </a:prstGeom>
        </p:spPr>
      </p:pic>
      <p:sp>
        <p:nvSpPr>
          <p:cNvPr id="10" name="内容占位符 1"/>
          <p:cNvSpPr txBox="1"/>
          <p:nvPr/>
        </p:nvSpPr>
        <p:spPr bwMode="auto">
          <a:xfrm>
            <a:off x="369998" y="4436928"/>
            <a:ext cx="11485848"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分子间存在着相互作用的引力与斥力</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p>
        </p:txBody>
      </p:sp>
      <p:sp>
        <p:nvSpPr>
          <p:cNvPr id="11" name="内容占位符 1"/>
          <p:cNvSpPr txBox="1"/>
          <p:nvPr/>
        </p:nvSpPr>
        <p:spPr bwMode="auto">
          <a:xfrm>
            <a:off x="369998" y="4941168"/>
            <a:ext cx="11485848"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zh-CN" altLang="zh-CN">
                <a:solidFill>
                  <a:srgbClr val="ED8574"/>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图中两个压紧的铅块能粘在一起并能吊起重物</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是由于分子间存在相互作用的引力</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548680"/>
            <a:ext cx="11485848" cy="2792239"/>
          </a:xfrm>
        </p:spPr>
        <p:txBody>
          <a:bodyPr/>
          <a:lstStyle/>
          <a:p>
            <a:pPr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）如图丁所示，在空气压缩引火仪的玻璃筒底部，放入一小团干燥的硝化棉，用力将活塞迅速下压，玻璃筒内的空气温度</a:t>
            </a:r>
            <a:r>
              <a:rPr lang="zh-CN" altLang="zh-CN"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填</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升高</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降低</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），空气的内能</a:t>
            </a:r>
            <a:r>
              <a:rPr lang="zh-CN" altLang="zh-CN"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填</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减少</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），空气的内能是通过</a:t>
            </a:r>
            <a:r>
              <a:rPr lang="zh-CN" altLang="zh-CN"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的方式改变的；筒内的硝化棉由于温度升高达到着火点而燃烧，硝化棉的内能是通过</a:t>
            </a:r>
            <a:r>
              <a:rPr lang="zh-CN" altLang="zh-CN"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的方式改变的</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gh214d.jpg" descr="id:2147489895;FounderCES"/>
          <p:cNvPicPr/>
          <p:nvPr/>
        </p:nvPicPr>
        <p:blipFill>
          <a:blip r:embed="rId2"/>
          <a:stretch>
            <a:fillRect/>
          </a:stretch>
        </p:blipFill>
        <p:spPr>
          <a:xfrm>
            <a:off x="5519142" y="3087545"/>
            <a:ext cx="1173308" cy="1277560"/>
          </a:xfrm>
          <a:prstGeom prst="rect">
            <a:avLst/>
          </a:prstGeom>
        </p:spPr>
      </p:pic>
      <p:sp>
        <p:nvSpPr>
          <p:cNvPr id="4" name="矩形 3"/>
          <p:cNvSpPr/>
          <p:nvPr/>
        </p:nvSpPr>
        <p:spPr>
          <a:xfrm>
            <a:off x="5769294" y="4282607"/>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ea typeface="楷体" panose="02010609060101010101" pitchFamily="49" charset="-122"/>
                <a:cs typeface="Times New Roman" panose="02020603050405020304" pitchFamily="18" charset="0"/>
              </a:rPr>
              <a:t>丁</a:t>
            </a:r>
            <a:endParaRPr lang="zh-CN" altLang="zh-CN" sz="1200" b="0">
              <a:solidFill>
                <a:srgbClr val="000000"/>
              </a:solidFill>
              <a:cs typeface="Times New Roman" panose="02020603050405020304" pitchFamily="18" charset="0"/>
            </a:endParaRPr>
          </a:p>
        </p:txBody>
      </p:sp>
      <p:sp>
        <p:nvSpPr>
          <p:cNvPr id="6" name="矩形 5"/>
          <p:cNvSpPr/>
          <p:nvPr/>
        </p:nvSpPr>
        <p:spPr>
          <a:xfrm>
            <a:off x="6016317" y="1162584"/>
            <a:ext cx="803425" cy="461665"/>
          </a:xfrm>
          <a:prstGeom prst="rect">
            <a:avLst/>
          </a:prstGeom>
        </p:spPr>
        <p:txBody>
          <a:bodyPr wrap="none">
            <a:spAutoFit/>
          </a:bodyPr>
          <a:lstStyle/>
          <a:p>
            <a:r>
              <a:rPr lang="zh-CN" altLang="zh-CN" sz="2400">
                <a:cs typeface="Times New Roman" panose="02020603050405020304" pitchFamily="18" charset="0"/>
              </a:rPr>
              <a:t>升高</a:t>
            </a:r>
            <a:endParaRPr lang="zh-CN" altLang="en-US"/>
          </a:p>
        </p:txBody>
      </p:sp>
      <p:sp>
        <p:nvSpPr>
          <p:cNvPr id="8" name="矩形 7"/>
          <p:cNvSpPr/>
          <p:nvPr/>
        </p:nvSpPr>
        <p:spPr>
          <a:xfrm>
            <a:off x="1126654" y="1719392"/>
            <a:ext cx="803425" cy="461665"/>
          </a:xfrm>
          <a:prstGeom prst="rect">
            <a:avLst/>
          </a:prstGeom>
        </p:spPr>
        <p:txBody>
          <a:bodyPr wrap="none">
            <a:spAutoFit/>
          </a:bodyPr>
          <a:lstStyle/>
          <a:p>
            <a:r>
              <a:rPr lang="zh-CN" altLang="zh-CN" sz="2400">
                <a:cs typeface="Times New Roman" panose="02020603050405020304" pitchFamily="18" charset="0"/>
              </a:rPr>
              <a:t>增加</a:t>
            </a:r>
            <a:endParaRPr lang="zh-CN" altLang="en-US"/>
          </a:p>
        </p:txBody>
      </p:sp>
      <p:sp>
        <p:nvSpPr>
          <p:cNvPr id="10" name="矩形 9"/>
          <p:cNvSpPr/>
          <p:nvPr/>
        </p:nvSpPr>
        <p:spPr>
          <a:xfrm>
            <a:off x="8471470" y="1710600"/>
            <a:ext cx="803425" cy="461665"/>
          </a:xfrm>
          <a:prstGeom prst="rect">
            <a:avLst/>
          </a:prstGeom>
        </p:spPr>
        <p:txBody>
          <a:bodyPr wrap="none">
            <a:spAutoFit/>
          </a:bodyPr>
          <a:lstStyle/>
          <a:p>
            <a:r>
              <a:rPr lang="zh-CN" altLang="zh-CN" sz="2400">
                <a:cs typeface="Times New Roman" panose="02020603050405020304" pitchFamily="18" charset="0"/>
              </a:rPr>
              <a:t>做功</a:t>
            </a:r>
            <a:endParaRPr lang="zh-CN" altLang="en-US"/>
          </a:p>
        </p:txBody>
      </p:sp>
      <p:sp>
        <p:nvSpPr>
          <p:cNvPr id="12" name="矩形 11"/>
          <p:cNvSpPr/>
          <p:nvPr/>
        </p:nvSpPr>
        <p:spPr>
          <a:xfrm>
            <a:off x="9355634" y="2162975"/>
            <a:ext cx="1112805" cy="576248"/>
          </a:xfrm>
          <a:prstGeom prst="rect">
            <a:avLst/>
          </a:prstGeom>
        </p:spPr>
        <p:txBody>
          <a:bodyPr wrap="none">
            <a:spAutoFit/>
          </a:bodyPr>
          <a:lstStyle/>
          <a:p>
            <a:pPr algn="just">
              <a:lnSpc>
                <a:spcPct val="150000"/>
              </a:lnSpc>
              <a:spcAft>
                <a:spcPts val="0"/>
              </a:spcAft>
              <a:tabLst>
                <a:tab pos="6210935" algn="l"/>
              </a:tabLst>
            </a:pPr>
            <a:r>
              <a:rPr lang="zh-CN" altLang="zh-CN" sz="2400">
                <a:cs typeface="Times New Roman" panose="02020603050405020304" pitchFamily="18" charset="0"/>
              </a:rPr>
              <a:t>热传递</a:t>
            </a:r>
            <a:endParaRPr lang="zh-CN" altLang="zh-CN" sz="1200">
              <a:solidFill>
                <a:srgbClr val="000000"/>
              </a:solidFill>
              <a:cs typeface="Times New Roman" panose="02020603050405020304" pitchFamily="18" charset="0"/>
            </a:endParaRPr>
          </a:p>
        </p:txBody>
      </p:sp>
      <p:sp>
        <p:nvSpPr>
          <p:cNvPr id="9" name="内容占位符 1"/>
          <p:cNvSpPr txBox="1"/>
          <p:nvPr/>
        </p:nvSpPr>
        <p:spPr bwMode="auto">
          <a:xfrm>
            <a:off x="360854" y="5197658"/>
            <a:ext cx="11485848" cy="113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720725" eaLnBrk="1" hangingPunct="0">
              <a:spcAft>
                <a:spcPts val="0"/>
              </a:spcAft>
              <a:tabLst>
                <a:tab pos="6210935" algn="l"/>
              </a:tabLst>
            </a:pP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迅速向下压活塞</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活塞会压缩空气做功</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机械能转化为内能</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使空气的内能增加</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温度升高</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热传递可以改变物体的内能</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11" name="21点拨B-14.eps" descr="id:2147489902;FounderCES"/>
          <p:cNvPicPr/>
          <p:nvPr/>
        </p:nvPicPr>
        <p:blipFill rotWithShape="1">
          <a:blip r:embed="rId3">
            <a:clrChange>
              <a:clrFrom>
                <a:srgbClr val="000000">
                  <a:alpha val="0"/>
                </a:srgbClr>
              </a:clrFrom>
              <a:clrTo>
                <a:srgbClr val="000000">
                  <a:alpha val="0"/>
                </a:srgbClr>
              </a:clrTo>
            </a:clrChange>
          </a:blip>
          <a:srcRect r="83333" b="93225"/>
          <a:stretch>
            <a:fillRect/>
          </a:stretch>
        </p:blipFill>
        <p:spPr>
          <a:xfrm>
            <a:off x="332377" y="4623339"/>
            <a:ext cx="1137915" cy="54393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2" grpId="0"/>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1"/>
          <p:cNvSpPr txBox="1"/>
          <p:nvPr/>
        </p:nvSpPr>
        <p:spPr bwMode="auto">
          <a:xfrm>
            <a:off x="332377" y="1545029"/>
            <a:ext cx="11485848"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zh-CN" altLang="zh-CN">
                <a:solidFill>
                  <a:srgbClr val="ED8574"/>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迅速向下压活塞</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活塞会压缩空气做功</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机械能转化为内能</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使空气的内能增加</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温度升高</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这是通过做功的方式增大空气内能的</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当空气的温度达到硝化棉的着火点时</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硝化棉就会燃烧</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这是通过热传递的方式增加硝化棉的内能的</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p>
        </p:txBody>
      </p:sp>
      <p:pic>
        <p:nvPicPr>
          <p:cNvPr id="6" name="gh214d.jpg" descr="id:2147489895;FounderCES"/>
          <p:cNvPicPr/>
          <p:nvPr/>
        </p:nvPicPr>
        <p:blipFill>
          <a:blip r:embed="rId2"/>
          <a:stretch>
            <a:fillRect/>
          </a:stretch>
        </p:blipFill>
        <p:spPr>
          <a:xfrm>
            <a:off x="5329371" y="3417237"/>
            <a:ext cx="1531669" cy="1667763"/>
          </a:xfrm>
          <a:prstGeom prst="rect">
            <a:avLst/>
          </a:prstGeom>
        </p:spPr>
      </p:pic>
      <p:sp>
        <p:nvSpPr>
          <p:cNvPr id="7" name="矩形 6"/>
          <p:cNvSpPr/>
          <p:nvPr/>
        </p:nvSpPr>
        <p:spPr>
          <a:xfrm>
            <a:off x="5730420" y="5085000"/>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ea typeface="楷体" panose="02010609060101010101" pitchFamily="49" charset="-122"/>
                <a:cs typeface="Times New Roman" panose="02020603050405020304" pitchFamily="18" charset="0"/>
              </a:rPr>
              <a:t>丁</a:t>
            </a:r>
            <a:endParaRPr lang="zh-CN" altLang="zh-CN" sz="1200" b="0">
              <a:solidFill>
                <a:srgbClr val="000000"/>
              </a:solidFill>
              <a:cs typeface="Times New Roman" panose="02020603050405020304"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1"/>
          <p:cNvSpPr txBox="1"/>
          <p:nvPr/>
        </p:nvSpPr>
        <p:spPr bwMode="auto">
          <a:xfrm>
            <a:off x="360854" y="1124744"/>
            <a:ext cx="11485848"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zh-CN" altLang="zh-CN" dirty="0">
                <a:solidFill>
                  <a:srgbClr val="ED8574"/>
                </a:solidFill>
                <a:latin typeface="Times New Roman" panose="02020603050405020304" pitchFamily="18" charset="0"/>
                <a:ea typeface="黑体" panose="02010609060101010101" pitchFamily="49" charset="-122"/>
                <a:cs typeface="Times New Roman" panose="02020603050405020304" pitchFamily="18" charset="0"/>
              </a:rPr>
              <a:t>名师启发</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本题考查分子动理论的知识</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属于基础题</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分子之间总存在相互作用的引力和斥力</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p>
        </p:txBody>
      </p:sp>
      <p:sp>
        <p:nvSpPr>
          <p:cNvPr id="4" name="内容占位符 1"/>
          <p:cNvSpPr>
            <a:spLocks noGrp="1"/>
          </p:cNvSpPr>
          <p:nvPr>
            <p:ph idx="1"/>
          </p:nvPr>
        </p:nvSpPr>
        <p:spPr>
          <a:xfrm>
            <a:off x="360854" y="2669464"/>
            <a:ext cx="11485848" cy="2775760"/>
          </a:xfrm>
        </p:spPr>
        <p:txBody>
          <a:bodyPr/>
          <a:lstStyle/>
          <a:p>
            <a:pPr lvl="0" indent="720725"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通常情况下分子引力和分子斥力是同时存在的</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它们大小相等时</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分子间既不表现斥力</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也不表现引力</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当分子间的距离减小时</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分子引力和斥力同时增大</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但分子斥力增大得快</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这时分子斥力大于分子引力</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作用力表现为斥力</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当分子间的距离增大时</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分子引力和斥力同时减小</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但分子斥力减小得快</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这时分子引力大于分子斥力</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作用力表现为引力</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p>
        </p:txBody>
      </p:sp>
      <p:pic>
        <p:nvPicPr>
          <p:cNvPr id="5" name="关键提醒.eps" descr="id:2147489494;FounderCES"/>
          <p:cNvPicPr/>
          <p:nvPr/>
        </p:nvPicPr>
        <p:blipFill>
          <a:blip r:embed="rId2"/>
          <a:stretch>
            <a:fillRect/>
          </a:stretch>
        </p:blipFill>
        <p:spPr>
          <a:xfrm>
            <a:off x="478582" y="2328008"/>
            <a:ext cx="1584176" cy="43190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340584"/>
            <a:ext cx="11485848" cy="3346237"/>
          </a:xfrm>
        </p:spPr>
        <p:txBody>
          <a:bodyPr/>
          <a:lstStyle/>
          <a:p>
            <a:pPr hangingPunct="0">
              <a:spcAft>
                <a:spcPts val="0"/>
              </a:spcAft>
              <a:tabLst>
                <a:tab pos="6210935"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2024</a:t>
            </a:r>
            <a:r>
              <a:rPr lang="en-US" altLang="zh-CN">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江苏无锡梁溪区期中</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走进分子世界</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探究选择一种分子模型的活动中，张老师向一端封闭的玻璃管中注水至一半位置，然后再注入染成红色的酒精直至充满，可以观察到分层现象（</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用食指堵住管口，将玻璃管反复翻转，使酒精和水充分混合，发现刚开始时管内出现大量小</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气泡</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逐渐聚集成一个大</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气泡</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气泡</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上升时会越来越大（</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最后张老师松开手，发现玻璃管被</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吸</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挂在食指上（</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举一反三.eps" descr="id:2147489909;FounderCES"/>
          <p:cNvPicPr/>
          <p:nvPr/>
        </p:nvPicPr>
        <p:blipFill>
          <a:blip r:embed="rId2"/>
          <a:stretch>
            <a:fillRect/>
          </a:stretch>
        </p:blipFill>
        <p:spPr>
          <a:xfrm>
            <a:off x="360854" y="842831"/>
            <a:ext cx="1658651" cy="479537"/>
          </a:xfrm>
          <a:prstGeom prst="rect">
            <a:avLst/>
          </a:prstGeom>
        </p:spPr>
      </p:pic>
      <p:pic>
        <p:nvPicPr>
          <p:cNvPr id="4" name="gyc297.jpg" descr="id:2147489916;FounderCES"/>
          <p:cNvPicPr/>
          <p:nvPr/>
        </p:nvPicPr>
        <p:blipFill>
          <a:blip r:embed="rId3"/>
          <a:stretch>
            <a:fillRect/>
          </a:stretch>
        </p:blipFill>
        <p:spPr>
          <a:xfrm>
            <a:off x="3286894" y="4489051"/>
            <a:ext cx="1741086" cy="1757308"/>
          </a:xfrm>
          <a:prstGeom prst="rect">
            <a:avLst/>
          </a:prstGeom>
        </p:spPr>
      </p:pic>
      <p:pic>
        <p:nvPicPr>
          <p:cNvPr id="5" name="gyc298.jpg" descr="id:2147489923;FounderCES"/>
          <p:cNvPicPr/>
          <p:nvPr/>
        </p:nvPicPr>
        <p:blipFill>
          <a:blip r:embed="rId4"/>
          <a:stretch>
            <a:fillRect/>
          </a:stretch>
        </p:blipFill>
        <p:spPr>
          <a:xfrm>
            <a:off x="5303118" y="5085184"/>
            <a:ext cx="3744416" cy="1161175"/>
          </a:xfrm>
          <a:prstGeom prst="rect">
            <a:avLst/>
          </a:prstGeom>
        </p:spPr>
      </p:pic>
      <p:sp>
        <p:nvSpPr>
          <p:cNvPr id="7" name="矩形 6"/>
          <p:cNvSpPr/>
          <p:nvPr/>
        </p:nvSpPr>
        <p:spPr>
          <a:xfrm>
            <a:off x="5028003" y="6068474"/>
            <a:ext cx="1576072"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cs typeface="Times New Roman" panose="02020603050405020304" pitchFamily="18" charset="0"/>
              </a:rPr>
              <a:t>（第</a:t>
            </a:r>
            <a:r>
              <a:rPr lang="en-US" altLang="zh-CN" sz="2400" b="0">
                <a:solidFill>
                  <a:srgbClr val="000000"/>
                </a:solidFill>
                <a:cs typeface="Times New Roman" panose="02020603050405020304" pitchFamily="18" charset="0"/>
              </a:rPr>
              <a:t>1</a:t>
            </a:r>
            <a:r>
              <a:rPr lang="zh-CN" altLang="zh-CN" sz="2400" b="0">
                <a:solidFill>
                  <a:srgbClr val="000000"/>
                </a:solidFill>
                <a:cs typeface="Times New Roman" panose="02020603050405020304" pitchFamily="18" charset="0"/>
              </a:rPr>
              <a:t>题）</a:t>
            </a:r>
            <a:endParaRPr lang="zh-CN" altLang="zh-CN" sz="1200" b="0">
              <a:solidFill>
                <a:srgbClr val="000000"/>
              </a:solidFill>
              <a:cs typeface="Times New Roman" panose="02020603050405020304" pitchFamily="18"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322184"/>
            <a:ext cx="11485848" cy="576248"/>
          </a:xfrm>
        </p:spPr>
        <p:txBody>
          <a:bodyPr/>
          <a:lstStyle/>
          <a:p>
            <a:pPr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）将酒精染成红色，目的是</a:t>
            </a:r>
            <a:r>
              <a:rPr lang="zh-CN" altLang="zh-CN" u="sng">
                <a:solidFill>
                  <a:srgbClr val="FEFEFE"/>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gyc297.jpg" descr="id:2147489916;FounderCES"/>
          <p:cNvPicPr/>
          <p:nvPr/>
        </p:nvPicPr>
        <p:blipFill>
          <a:blip r:embed="rId2"/>
          <a:stretch>
            <a:fillRect/>
          </a:stretch>
        </p:blipFill>
        <p:spPr>
          <a:xfrm>
            <a:off x="3142878" y="2060848"/>
            <a:ext cx="1741086" cy="1757308"/>
          </a:xfrm>
          <a:prstGeom prst="rect">
            <a:avLst/>
          </a:prstGeom>
        </p:spPr>
      </p:pic>
      <p:pic>
        <p:nvPicPr>
          <p:cNvPr id="7" name="gyc298.jpg" descr="id:2147489923;FounderCES"/>
          <p:cNvPicPr/>
          <p:nvPr/>
        </p:nvPicPr>
        <p:blipFill>
          <a:blip r:embed="rId3"/>
          <a:stretch>
            <a:fillRect/>
          </a:stretch>
        </p:blipFill>
        <p:spPr>
          <a:xfrm>
            <a:off x="5159102" y="2656981"/>
            <a:ext cx="3744416" cy="1161175"/>
          </a:xfrm>
          <a:prstGeom prst="rect">
            <a:avLst/>
          </a:prstGeom>
        </p:spPr>
      </p:pic>
      <p:sp>
        <p:nvSpPr>
          <p:cNvPr id="8" name="矩形 7"/>
          <p:cNvSpPr/>
          <p:nvPr/>
        </p:nvSpPr>
        <p:spPr>
          <a:xfrm>
            <a:off x="5307170" y="3665093"/>
            <a:ext cx="1576072"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cs typeface="Times New Roman" panose="02020603050405020304" pitchFamily="18" charset="0"/>
              </a:rPr>
              <a:t>（第</a:t>
            </a:r>
            <a:r>
              <a:rPr lang="en-US" altLang="zh-CN" sz="2400" b="0">
                <a:solidFill>
                  <a:srgbClr val="000000"/>
                </a:solidFill>
                <a:cs typeface="Times New Roman" panose="02020603050405020304" pitchFamily="18" charset="0"/>
              </a:rPr>
              <a:t>1</a:t>
            </a:r>
            <a:r>
              <a:rPr lang="zh-CN" altLang="zh-CN" sz="2400" b="0">
                <a:solidFill>
                  <a:srgbClr val="000000"/>
                </a:solidFill>
                <a:cs typeface="Times New Roman" panose="02020603050405020304" pitchFamily="18" charset="0"/>
              </a:rPr>
              <a:t>题）</a:t>
            </a:r>
            <a:endParaRPr lang="zh-CN" altLang="zh-CN" sz="1200" b="0">
              <a:solidFill>
                <a:srgbClr val="000000"/>
              </a:solidFill>
              <a:cs typeface="Times New Roman" panose="02020603050405020304" pitchFamily="18" charset="0"/>
            </a:endParaRPr>
          </a:p>
        </p:txBody>
      </p:sp>
      <p:sp>
        <p:nvSpPr>
          <p:cNvPr id="4" name="矩形 3"/>
          <p:cNvSpPr/>
          <p:nvPr/>
        </p:nvSpPr>
        <p:spPr>
          <a:xfrm>
            <a:off x="4581367" y="1368815"/>
            <a:ext cx="2659702" cy="461665"/>
          </a:xfrm>
          <a:prstGeom prst="rect">
            <a:avLst/>
          </a:prstGeom>
        </p:spPr>
        <p:txBody>
          <a:bodyPr wrap="none">
            <a:spAutoFit/>
          </a:bodyPr>
          <a:lstStyle/>
          <a:p>
            <a:r>
              <a:rPr lang="zh-CN" altLang="zh-CN" sz="2400">
                <a:cs typeface="Times New Roman" panose="02020603050405020304" pitchFamily="18" charset="0"/>
              </a:rPr>
              <a:t>便于观察实验现象</a:t>
            </a:r>
            <a:endParaRPr lang="zh-CN" altLang="en-US"/>
          </a:p>
        </p:txBody>
      </p:sp>
      <p:sp>
        <p:nvSpPr>
          <p:cNvPr id="9" name="内容占位符 1"/>
          <p:cNvSpPr txBox="1"/>
          <p:nvPr/>
        </p:nvSpPr>
        <p:spPr bwMode="auto">
          <a:xfrm>
            <a:off x="360854" y="4220904"/>
            <a:ext cx="11485848"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AEEF"/>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将酒精染成红色，变化明显，这样做的目的是便于观察实验现象</a:t>
            </a:r>
            <a:r>
              <a:rPr lang="en-US" altLang="zh-CN">
                <a:latin typeface="宋体" panose="02010600030101010101" pitchFamily="2" charset="-122"/>
                <a:ea typeface="宋体" panose="02010600030101010101" pitchFamily="2"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746120"/>
            <a:ext cx="11485848" cy="1684244"/>
          </a:xfrm>
        </p:spPr>
        <p:txBody>
          <a:bodyPr/>
          <a:lstStyle/>
          <a:p>
            <a:pPr lvl="0"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气泡</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越来越大，说明混合后酒精和水的总体积</a:t>
            </a:r>
            <a:r>
              <a:rPr lang="zh-CN" altLang="zh-CN"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填</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大于</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等于</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小于</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）混合前酒精和水的总体积；此实验</a:t>
            </a:r>
            <a:r>
              <a:rPr lang="zh-CN" altLang="zh-CN"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填</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）说明分子在不断地做无规则运动</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gyc297.jpg" descr="id:2147489916;FounderCES"/>
          <p:cNvPicPr/>
          <p:nvPr/>
        </p:nvPicPr>
        <p:blipFill>
          <a:blip r:embed="rId2"/>
          <a:stretch>
            <a:fillRect/>
          </a:stretch>
        </p:blipFill>
        <p:spPr>
          <a:xfrm>
            <a:off x="3214886" y="2616843"/>
            <a:ext cx="1741086" cy="1757308"/>
          </a:xfrm>
          <a:prstGeom prst="rect">
            <a:avLst/>
          </a:prstGeom>
        </p:spPr>
      </p:pic>
      <p:pic>
        <p:nvPicPr>
          <p:cNvPr id="4" name="gyc298.jpg" descr="id:2147489923;FounderCES"/>
          <p:cNvPicPr/>
          <p:nvPr/>
        </p:nvPicPr>
        <p:blipFill>
          <a:blip r:embed="rId3"/>
          <a:stretch>
            <a:fillRect/>
          </a:stretch>
        </p:blipFill>
        <p:spPr>
          <a:xfrm>
            <a:off x="5231110" y="3212976"/>
            <a:ext cx="3744416" cy="1161175"/>
          </a:xfrm>
          <a:prstGeom prst="rect">
            <a:avLst/>
          </a:prstGeom>
        </p:spPr>
      </p:pic>
      <p:sp>
        <p:nvSpPr>
          <p:cNvPr id="5" name="矩形 4"/>
          <p:cNvSpPr/>
          <p:nvPr/>
        </p:nvSpPr>
        <p:spPr>
          <a:xfrm>
            <a:off x="5379178" y="4221088"/>
            <a:ext cx="1576072"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cs typeface="Times New Roman" panose="02020603050405020304" pitchFamily="18" charset="0"/>
              </a:rPr>
              <a:t>（第</a:t>
            </a:r>
            <a:r>
              <a:rPr lang="en-US" altLang="zh-CN" sz="2400" b="0">
                <a:solidFill>
                  <a:srgbClr val="000000"/>
                </a:solidFill>
                <a:cs typeface="Times New Roman" panose="02020603050405020304" pitchFamily="18" charset="0"/>
              </a:rPr>
              <a:t>1</a:t>
            </a:r>
            <a:r>
              <a:rPr lang="zh-CN" altLang="zh-CN" sz="2400" b="0">
                <a:solidFill>
                  <a:srgbClr val="000000"/>
                </a:solidFill>
                <a:cs typeface="Times New Roman" panose="02020603050405020304" pitchFamily="18" charset="0"/>
              </a:rPr>
              <a:t>题）</a:t>
            </a:r>
            <a:endParaRPr lang="zh-CN" altLang="zh-CN" sz="1200" b="0">
              <a:solidFill>
                <a:srgbClr val="000000"/>
              </a:solidFill>
              <a:cs typeface="Times New Roman" panose="02020603050405020304" pitchFamily="18" charset="0"/>
            </a:endParaRPr>
          </a:p>
        </p:txBody>
      </p:sp>
      <p:sp>
        <p:nvSpPr>
          <p:cNvPr id="7" name="矩形 6"/>
          <p:cNvSpPr/>
          <p:nvPr/>
        </p:nvSpPr>
        <p:spPr>
          <a:xfrm>
            <a:off x="8371415" y="819128"/>
            <a:ext cx="803425" cy="461665"/>
          </a:xfrm>
          <a:prstGeom prst="rect">
            <a:avLst/>
          </a:prstGeom>
        </p:spPr>
        <p:txBody>
          <a:bodyPr wrap="none">
            <a:spAutoFit/>
          </a:bodyPr>
          <a:lstStyle/>
          <a:p>
            <a:r>
              <a:rPr lang="zh-CN" altLang="zh-CN" sz="2400">
                <a:cs typeface="Times New Roman" panose="02020603050405020304" pitchFamily="18" charset="0"/>
              </a:rPr>
              <a:t>小于</a:t>
            </a:r>
            <a:endParaRPr lang="zh-CN" altLang="en-US"/>
          </a:p>
        </p:txBody>
      </p:sp>
      <p:sp>
        <p:nvSpPr>
          <p:cNvPr id="9" name="矩形 8"/>
          <p:cNvSpPr/>
          <p:nvPr/>
        </p:nvSpPr>
        <p:spPr>
          <a:xfrm>
            <a:off x="7541614" y="1366201"/>
            <a:ext cx="803425" cy="461665"/>
          </a:xfrm>
          <a:prstGeom prst="rect">
            <a:avLst/>
          </a:prstGeom>
        </p:spPr>
        <p:txBody>
          <a:bodyPr wrap="none">
            <a:spAutoFit/>
          </a:bodyPr>
          <a:lstStyle/>
          <a:p>
            <a:r>
              <a:rPr lang="zh-CN" altLang="zh-CN" sz="2400">
                <a:cs typeface="Times New Roman" panose="02020603050405020304" pitchFamily="18" charset="0"/>
              </a:rPr>
              <a:t>不能</a:t>
            </a:r>
            <a:endParaRPr lang="zh-CN" altLang="en-US"/>
          </a:p>
        </p:txBody>
      </p:sp>
      <p:sp>
        <p:nvSpPr>
          <p:cNvPr id="10" name="内容占位符 1"/>
          <p:cNvSpPr txBox="1"/>
          <p:nvPr/>
        </p:nvSpPr>
        <p:spPr bwMode="auto">
          <a:xfrm>
            <a:off x="360854" y="4785572"/>
            <a:ext cx="11485848"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AEEF"/>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分子间有间隙，</a:t>
            </a:r>
            <a:r>
              <a:rPr lang="en-US" altLang="zh-CN">
                <a:latin typeface="Times New Roman" panose="02020603050405020304" pitchFamily="18" charset="0"/>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气泡</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的出现说明混合后酒精和水的总体积小于混合前酒精和水的总体积；酒精和水混合是借助外力实现的，所以不能说明分子在不断地做无规则运动</a:t>
            </a:r>
            <a:r>
              <a:rPr lang="en-US" altLang="zh-CN">
                <a:latin typeface="宋体" panose="02010600030101010101" pitchFamily="2" charset="-122"/>
                <a:ea typeface="宋体" panose="02010600030101010101" pitchFamily="2"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177984"/>
            <a:ext cx="11485848" cy="2238241"/>
          </a:xfrm>
        </p:spPr>
        <p:txBody>
          <a:bodyPr/>
          <a:lstStyle/>
          <a:p>
            <a:pPr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）为了便于学生了解分子模型，张老师分别用细颗粒小米和大颗粒鹰嘴豆分别装满两个杯子（</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），接着将小米和鹰嘴豆混合后再分装，发现装不满两杯（</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e</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），该实验</a:t>
            </a:r>
            <a:r>
              <a:rPr lang="zh-CN" altLang="zh-CN"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填</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模拟</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证明</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）了分子之间有空隙，这里张老师运用了</a:t>
            </a:r>
            <a:r>
              <a:rPr lang="zh-CN" altLang="zh-CN"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_______</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填</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控制变量</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转换</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类比</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）的方法</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gyc297.jpg" descr="id:2147489916;FounderCES"/>
          <p:cNvPicPr/>
          <p:nvPr/>
        </p:nvPicPr>
        <p:blipFill>
          <a:blip r:embed="rId2"/>
          <a:stretch>
            <a:fillRect/>
          </a:stretch>
        </p:blipFill>
        <p:spPr>
          <a:xfrm>
            <a:off x="3142878" y="3552763"/>
            <a:ext cx="1741086" cy="1757308"/>
          </a:xfrm>
          <a:prstGeom prst="rect">
            <a:avLst/>
          </a:prstGeom>
        </p:spPr>
      </p:pic>
      <p:pic>
        <p:nvPicPr>
          <p:cNvPr id="4" name="gyc298.jpg" descr="id:2147489923;FounderCES"/>
          <p:cNvPicPr/>
          <p:nvPr/>
        </p:nvPicPr>
        <p:blipFill>
          <a:blip r:embed="rId3"/>
          <a:stretch>
            <a:fillRect/>
          </a:stretch>
        </p:blipFill>
        <p:spPr>
          <a:xfrm>
            <a:off x="5159102" y="4148896"/>
            <a:ext cx="3744416" cy="1161175"/>
          </a:xfrm>
          <a:prstGeom prst="rect">
            <a:avLst/>
          </a:prstGeom>
        </p:spPr>
      </p:pic>
      <p:sp>
        <p:nvSpPr>
          <p:cNvPr id="5" name="矩形 4"/>
          <p:cNvSpPr/>
          <p:nvPr/>
        </p:nvSpPr>
        <p:spPr>
          <a:xfrm>
            <a:off x="5307170" y="5157008"/>
            <a:ext cx="1576072"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cs typeface="Times New Roman" panose="02020603050405020304" pitchFamily="18" charset="0"/>
              </a:rPr>
              <a:t>（第</a:t>
            </a:r>
            <a:r>
              <a:rPr lang="en-US" altLang="zh-CN" sz="2400" b="0">
                <a:solidFill>
                  <a:srgbClr val="000000"/>
                </a:solidFill>
                <a:cs typeface="Times New Roman" panose="02020603050405020304" pitchFamily="18" charset="0"/>
              </a:rPr>
              <a:t>1</a:t>
            </a:r>
            <a:r>
              <a:rPr lang="zh-CN" altLang="zh-CN" sz="2400" b="0">
                <a:solidFill>
                  <a:srgbClr val="000000"/>
                </a:solidFill>
                <a:cs typeface="Times New Roman" panose="02020603050405020304" pitchFamily="18" charset="0"/>
              </a:rPr>
              <a:t>题）</a:t>
            </a:r>
            <a:endParaRPr lang="zh-CN" altLang="zh-CN" sz="1200" b="0">
              <a:solidFill>
                <a:srgbClr val="000000"/>
              </a:solidFill>
              <a:cs typeface="Times New Roman" panose="02020603050405020304" pitchFamily="18" charset="0"/>
            </a:endParaRPr>
          </a:p>
        </p:txBody>
      </p:sp>
      <p:sp>
        <p:nvSpPr>
          <p:cNvPr id="7" name="矩形 6"/>
          <p:cNvSpPr/>
          <p:nvPr/>
        </p:nvSpPr>
        <p:spPr>
          <a:xfrm>
            <a:off x="1541118" y="2340236"/>
            <a:ext cx="1112805" cy="461665"/>
          </a:xfrm>
          <a:prstGeom prst="rect">
            <a:avLst/>
          </a:prstGeom>
        </p:spPr>
        <p:txBody>
          <a:bodyPr wrap="none">
            <a:spAutoFit/>
          </a:bodyPr>
          <a:lstStyle/>
          <a:p>
            <a:r>
              <a:rPr lang="zh-CN" altLang="zh-CN" sz="2400">
                <a:cs typeface="Times New Roman" panose="02020603050405020304" pitchFamily="18" charset="0"/>
              </a:rPr>
              <a:t>模拟　</a:t>
            </a:r>
            <a:endParaRPr lang="zh-CN" altLang="en-US"/>
          </a:p>
        </p:txBody>
      </p:sp>
      <p:sp>
        <p:nvSpPr>
          <p:cNvPr id="9" name="矩形 8"/>
          <p:cNvSpPr/>
          <p:nvPr/>
        </p:nvSpPr>
        <p:spPr>
          <a:xfrm>
            <a:off x="587430" y="2809659"/>
            <a:ext cx="1112805" cy="576248"/>
          </a:xfrm>
          <a:prstGeom prst="rect">
            <a:avLst/>
          </a:prstGeom>
        </p:spPr>
        <p:txBody>
          <a:bodyPr wrap="none">
            <a:spAutoFit/>
          </a:bodyPr>
          <a:lstStyle/>
          <a:p>
            <a:pPr algn="just">
              <a:lnSpc>
                <a:spcPct val="150000"/>
              </a:lnSpc>
              <a:spcAft>
                <a:spcPts val="0"/>
              </a:spcAft>
              <a:tabLst>
                <a:tab pos="6210935" algn="l"/>
              </a:tabLst>
            </a:pPr>
            <a:r>
              <a:rPr lang="zh-CN" altLang="zh-CN" sz="2400">
                <a:cs typeface="Times New Roman" panose="02020603050405020304" pitchFamily="18" charset="0"/>
              </a:rPr>
              <a:t>类比　</a:t>
            </a:r>
            <a:endParaRPr lang="zh-CN" altLang="zh-CN" sz="1200">
              <a:solidFill>
                <a:srgbClr val="000000"/>
              </a:solidFill>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249992"/>
            <a:ext cx="11485848" cy="2238241"/>
          </a:xfrm>
        </p:spPr>
        <p:txBody>
          <a:bodyPr/>
          <a:lstStyle/>
          <a:p>
            <a:pPr hangingPunct="0">
              <a:spcAft>
                <a:spcPts val="0"/>
              </a:spcAft>
              <a:tabLst>
                <a:tab pos="6210935" algn="l"/>
              </a:tabLst>
            </a:pP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AEEF"/>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分子用肉眼是看不到的，张老师分别用细颗粒小米和大颗粒鹰嘴豆分别装满两个杯子（</a:t>
            </a:r>
            <a:r>
              <a:rPr lang="zh-CN" altLang="zh-CN">
                <a:latin typeface="Times New Roman" panose="02020603050405020304" pitchFamily="18" charset="0"/>
                <a:ea typeface="楷体" panose="02010609060101010101" pitchFamily="49" charset="-122"/>
                <a:cs typeface="Times New Roman" panose="02020603050405020304" pitchFamily="18" charset="0"/>
              </a:rPr>
              <a:t>题图</a:t>
            </a:r>
            <a:r>
              <a:rPr lang="en-US" altLang="zh-CN">
                <a:latin typeface="Times New Roman" panose="02020603050405020304" pitchFamily="18" charset="0"/>
                <a:ea typeface="宋体" panose="02010600030101010101" pitchFamily="2" charset="-122"/>
                <a:cs typeface="Times New Roman" panose="02020603050405020304" pitchFamily="18" charset="0"/>
              </a:rPr>
              <a:t>d</a:t>
            </a:r>
            <a:r>
              <a:rPr lang="zh-CN" altLang="zh-CN">
                <a:latin typeface="Times New Roman" panose="02020603050405020304" pitchFamily="18" charset="0"/>
                <a:ea typeface="宋体" panose="02010600030101010101" pitchFamily="2" charset="-122"/>
                <a:cs typeface="Times New Roman" panose="02020603050405020304" pitchFamily="18" charset="0"/>
              </a:rPr>
              <a:t>），接着将小米和鹰嘴豆混合后再分装，发现装不满两杯（</a:t>
            </a:r>
            <a:r>
              <a:rPr lang="zh-CN" altLang="zh-CN">
                <a:latin typeface="Times New Roman" panose="02020603050405020304" pitchFamily="18" charset="0"/>
                <a:ea typeface="楷体" panose="02010609060101010101" pitchFamily="49" charset="-122"/>
                <a:cs typeface="Times New Roman" panose="02020603050405020304" pitchFamily="18" charset="0"/>
              </a:rPr>
              <a:t>题图</a:t>
            </a:r>
            <a:r>
              <a:rPr lang="en-US" altLang="zh-CN">
                <a:latin typeface="Times New Roman" panose="02020603050405020304" pitchFamily="18" charset="0"/>
                <a:ea typeface="宋体" panose="02010600030101010101" pitchFamily="2" charset="-122"/>
                <a:cs typeface="Times New Roman" panose="02020603050405020304" pitchFamily="18" charset="0"/>
              </a:rPr>
              <a:t>e</a:t>
            </a:r>
            <a:r>
              <a:rPr lang="zh-CN" altLang="zh-CN">
                <a:latin typeface="Times New Roman" panose="02020603050405020304" pitchFamily="18" charset="0"/>
                <a:ea typeface="宋体" panose="02010600030101010101" pitchFamily="2" charset="-122"/>
                <a:cs typeface="Times New Roman" panose="02020603050405020304" pitchFamily="18" charset="0"/>
              </a:rPr>
              <a:t>），该实验模拟了分子之间有空隙，运用了类比的实验方法，用小米和鹰嘴豆模拟两种分子，两个满杯混合后再分装，发现装不满两个满杯，模拟分子之间有间隙</a:t>
            </a:r>
            <a:r>
              <a:rPr lang="en-US" altLang="zh-CN">
                <a:latin typeface="宋体" panose="02010600030101010101" pitchFamily="2" charset="-122"/>
                <a:ea typeface="宋体" panose="02010600030101010101" pitchFamily="2" charset="-122"/>
                <a:cs typeface="Times New Roman" panose="02020603050405020304" pitchFamily="18" charset="0"/>
              </a:rPr>
              <a:t>.</a:t>
            </a:r>
            <a:endParaRPr lang="zh-CN" altLang="zh-CN" sz="12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gyc297.jpg" descr="id:2147489916;FounderCES"/>
          <p:cNvPicPr/>
          <p:nvPr/>
        </p:nvPicPr>
        <p:blipFill>
          <a:blip r:embed="rId2"/>
          <a:stretch>
            <a:fillRect/>
          </a:stretch>
        </p:blipFill>
        <p:spPr>
          <a:xfrm>
            <a:off x="3142878" y="3624771"/>
            <a:ext cx="1741086" cy="1757308"/>
          </a:xfrm>
          <a:prstGeom prst="rect">
            <a:avLst/>
          </a:prstGeom>
        </p:spPr>
      </p:pic>
      <p:pic>
        <p:nvPicPr>
          <p:cNvPr id="4" name="gyc298.jpg" descr="id:2147489923;FounderCES"/>
          <p:cNvPicPr/>
          <p:nvPr/>
        </p:nvPicPr>
        <p:blipFill>
          <a:blip r:embed="rId3"/>
          <a:stretch>
            <a:fillRect/>
          </a:stretch>
        </p:blipFill>
        <p:spPr>
          <a:xfrm>
            <a:off x="5159102" y="4220904"/>
            <a:ext cx="3744416" cy="1161175"/>
          </a:xfrm>
          <a:prstGeom prst="rect">
            <a:avLst/>
          </a:prstGeom>
        </p:spPr>
      </p:pic>
      <p:sp>
        <p:nvSpPr>
          <p:cNvPr id="5" name="矩形 4"/>
          <p:cNvSpPr/>
          <p:nvPr/>
        </p:nvSpPr>
        <p:spPr>
          <a:xfrm>
            <a:off x="5307170" y="5229016"/>
            <a:ext cx="1576072"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cs typeface="Times New Roman" panose="02020603050405020304" pitchFamily="18" charset="0"/>
              </a:rPr>
              <a:t>（第</a:t>
            </a:r>
            <a:r>
              <a:rPr lang="en-US" altLang="zh-CN" sz="2400" b="0">
                <a:solidFill>
                  <a:srgbClr val="000000"/>
                </a:solidFill>
                <a:cs typeface="Times New Roman" panose="02020603050405020304" pitchFamily="18" charset="0"/>
              </a:rPr>
              <a:t>1</a:t>
            </a:r>
            <a:r>
              <a:rPr lang="zh-CN" altLang="zh-CN" sz="2400" b="0">
                <a:solidFill>
                  <a:srgbClr val="000000"/>
                </a:solidFill>
                <a:cs typeface="Times New Roman" panose="02020603050405020304" pitchFamily="18" charset="0"/>
              </a:rPr>
              <a:t>题）</a:t>
            </a:r>
            <a:endParaRPr lang="zh-CN" altLang="zh-CN" sz="1200" b="0">
              <a:solidFill>
                <a:srgbClr val="000000"/>
              </a:solidFill>
              <a:cs typeface="Times New Roman" panose="02020603050405020304" pitchFamily="18"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21XB6.eps" descr="id:2147489480;FounderCES"/>
          <p:cNvPicPr/>
          <p:nvPr/>
        </p:nvPicPr>
        <p:blipFill>
          <a:blip r:embed="rId2"/>
          <a:stretch>
            <a:fillRect/>
          </a:stretch>
        </p:blipFill>
        <p:spPr>
          <a:xfrm>
            <a:off x="1070735" y="1447944"/>
            <a:ext cx="637609" cy="360040"/>
          </a:xfrm>
          <a:prstGeom prst="rect">
            <a:avLst/>
          </a:prstGeom>
        </p:spPr>
      </p:pic>
      <p:sp>
        <p:nvSpPr>
          <p:cNvPr id="2" name="内容占位符 1"/>
          <p:cNvSpPr>
            <a:spLocks noGrp="1"/>
          </p:cNvSpPr>
          <p:nvPr>
            <p:ph idx="1"/>
          </p:nvPr>
        </p:nvSpPr>
        <p:spPr>
          <a:xfrm>
            <a:off x="360854" y="1268760"/>
            <a:ext cx="11485848" cy="4800481"/>
          </a:xfrm>
        </p:spPr>
        <p:txBody>
          <a:bodyPr/>
          <a:lstStyle/>
          <a:p>
            <a:pPr indent="716280" hangingPunct="0">
              <a:spcAft>
                <a:spcPts val="0"/>
              </a:spcAft>
              <a:tabLst>
                <a:tab pos="6210935" algn="l"/>
              </a:tabLst>
            </a:pPr>
            <a:r>
              <a:rPr lang="zh-CN" altLang="zh-CN" dirty="0">
                <a:solidFill>
                  <a:srgbClr val="FFFF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dirty="0">
                <a:solidFill>
                  <a:srgbClr val="FFFFFF"/>
                </a:solidFill>
                <a:latin typeface="Times New Roman" panose="02020603050405020304" pitchFamily="18" charset="0"/>
                <a:ea typeface="宋体" panose="02010600030101010101" pitchFamily="2" charset="-122"/>
                <a:cs typeface="Times New Roman" panose="02020603050405020304" pitchFamily="18" charset="0"/>
              </a:rPr>
              <a:t>2  </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如图甲所示是探究</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比较不同物质吸热的情况</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的实验装置</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endPar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endPar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endPar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endPar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endPar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endParaRPr lang="en-US" altLang="zh-CN" sz="15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）在两个相同的烧杯中分别装有质量、初温都</a:t>
            </a:r>
            <a:r>
              <a:rPr lang="zh-CN" altLang="zh-CN"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填</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相同</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）的水和食用油，用两盏相同的酒精灯对它们进行加热</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24中考新考法-学.eps" descr="id:2147489930;FounderCES"/>
          <p:cNvPicPr/>
          <p:nvPr/>
        </p:nvPicPr>
        <p:blipFill>
          <a:blip r:embed="rId3"/>
          <a:stretch>
            <a:fillRect/>
          </a:stretch>
        </p:blipFill>
        <p:spPr>
          <a:xfrm>
            <a:off x="361203" y="818289"/>
            <a:ext cx="2249815" cy="431909"/>
          </a:xfrm>
          <a:prstGeom prst="rect">
            <a:avLst/>
          </a:prstGeom>
        </p:spPr>
      </p:pic>
      <p:pic>
        <p:nvPicPr>
          <p:cNvPr id="5" name="gh216.jpg" descr="id:2147489944;FounderCES"/>
          <p:cNvPicPr/>
          <p:nvPr/>
        </p:nvPicPr>
        <p:blipFill>
          <a:blip r:embed="rId4"/>
          <a:stretch>
            <a:fillRect/>
          </a:stretch>
        </p:blipFill>
        <p:spPr>
          <a:xfrm>
            <a:off x="885703" y="2132856"/>
            <a:ext cx="4103023" cy="2282275"/>
          </a:xfrm>
          <a:prstGeom prst="rect">
            <a:avLst/>
          </a:prstGeom>
        </p:spPr>
      </p:pic>
      <p:pic>
        <p:nvPicPr>
          <p:cNvPr id="6" name="gh217.jpg" descr="id:2147489951;FounderCES"/>
          <p:cNvPicPr/>
          <p:nvPr/>
        </p:nvPicPr>
        <p:blipFill>
          <a:blip r:embed="rId5"/>
          <a:stretch>
            <a:fillRect/>
          </a:stretch>
        </p:blipFill>
        <p:spPr>
          <a:xfrm>
            <a:off x="6172247" y="3100872"/>
            <a:ext cx="1001665" cy="1344006"/>
          </a:xfrm>
          <a:prstGeom prst="rect">
            <a:avLst/>
          </a:prstGeom>
        </p:spPr>
      </p:pic>
      <p:pic>
        <p:nvPicPr>
          <p:cNvPr id="10" name="gh218.jpg" descr="id:2147489958;FounderCES"/>
          <p:cNvPicPr/>
          <p:nvPr/>
        </p:nvPicPr>
        <p:blipFill>
          <a:blip r:embed="rId6"/>
          <a:stretch>
            <a:fillRect/>
          </a:stretch>
        </p:blipFill>
        <p:spPr>
          <a:xfrm>
            <a:off x="8759502" y="2473246"/>
            <a:ext cx="2116176" cy="1971632"/>
          </a:xfrm>
          <a:prstGeom prst="rect">
            <a:avLst/>
          </a:prstGeom>
        </p:spPr>
      </p:pic>
      <p:sp>
        <p:nvSpPr>
          <p:cNvPr id="11" name="矩形 10"/>
          <p:cNvSpPr/>
          <p:nvPr/>
        </p:nvSpPr>
        <p:spPr>
          <a:xfrm>
            <a:off x="2363995" y="4337121"/>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a:solidFill>
                  <a:srgbClr val="000000"/>
                </a:solidFill>
                <a:ea typeface="楷体" panose="02010609060101010101" pitchFamily="49" charset="-122"/>
                <a:cs typeface="Times New Roman" panose="02020603050405020304" pitchFamily="18" charset="0"/>
              </a:rPr>
              <a:t>甲</a:t>
            </a:r>
            <a:endParaRPr lang="zh-CN" altLang="zh-CN" sz="1200">
              <a:solidFill>
                <a:srgbClr val="000000"/>
              </a:solidFill>
              <a:cs typeface="Times New Roman" panose="02020603050405020304" pitchFamily="18" charset="0"/>
            </a:endParaRPr>
          </a:p>
        </p:txBody>
      </p:sp>
      <p:sp>
        <p:nvSpPr>
          <p:cNvPr id="13" name="矩形 12"/>
          <p:cNvSpPr/>
          <p:nvPr/>
        </p:nvSpPr>
        <p:spPr>
          <a:xfrm>
            <a:off x="6327293" y="4337121"/>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a:solidFill>
                  <a:srgbClr val="000000"/>
                </a:solidFill>
                <a:ea typeface="楷体" panose="02010609060101010101" pitchFamily="49" charset="-122"/>
                <a:cs typeface="Times New Roman" panose="02020603050405020304" pitchFamily="18" charset="0"/>
              </a:rPr>
              <a:t>乙</a:t>
            </a:r>
            <a:endParaRPr lang="zh-CN" altLang="zh-CN" sz="1200">
              <a:solidFill>
                <a:srgbClr val="000000"/>
              </a:solidFill>
              <a:cs typeface="Times New Roman" panose="02020603050405020304" pitchFamily="18" charset="0"/>
            </a:endParaRPr>
          </a:p>
        </p:txBody>
      </p:sp>
      <p:sp>
        <p:nvSpPr>
          <p:cNvPr id="15" name="矩形 14"/>
          <p:cNvSpPr/>
          <p:nvPr/>
        </p:nvSpPr>
        <p:spPr>
          <a:xfrm>
            <a:off x="9579395" y="4337121"/>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a:solidFill>
                  <a:srgbClr val="000000"/>
                </a:solidFill>
                <a:ea typeface="楷体" panose="02010609060101010101" pitchFamily="49" charset="-122"/>
                <a:cs typeface="Times New Roman" panose="02020603050405020304" pitchFamily="18" charset="0"/>
              </a:rPr>
              <a:t>丙</a:t>
            </a:r>
            <a:endParaRPr lang="zh-CN" altLang="zh-CN" sz="1200">
              <a:solidFill>
                <a:srgbClr val="000000"/>
              </a:solidFill>
              <a:cs typeface="Times New Roman" panose="02020603050405020304" pitchFamily="18" charset="0"/>
            </a:endParaRPr>
          </a:p>
        </p:txBody>
      </p:sp>
      <p:sp>
        <p:nvSpPr>
          <p:cNvPr id="17" name="矩形 16"/>
          <p:cNvSpPr/>
          <p:nvPr/>
        </p:nvSpPr>
        <p:spPr>
          <a:xfrm>
            <a:off x="7165120" y="4983559"/>
            <a:ext cx="803425" cy="461665"/>
          </a:xfrm>
          <a:prstGeom prst="rect">
            <a:avLst/>
          </a:prstGeom>
        </p:spPr>
        <p:txBody>
          <a:bodyPr wrap="none">
            <a:spAutoFit/>
          </a:bodyPr>
          <a:lstStyle/>
          <a:p>
            <a:r>
              <a:rPr lang="zh-CN" altLang="zh-CN" sz="2400">
                <a:cs typeface="Times New Roman" panose="02020603050405020304" pitchFamily="18" charset="0"/>
              </a:rPr>
              <a:t>相同</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412592"/>
            <a:ext cx="11485848" cy="1130246"/>
          </a:xfrm>
        </p:spPr>
        <p:txBody>
          <a:bodyPr/>
          <a:lstStyle/>
          <a:p>
            <a:pPr indent="720725" hangingPunct="0">
              <a:spcAft>
                <a:spcPts val="0"/>
              </a:spcAft>
              <a:tabLst>
                <a:tab pos="6210935" algn="l"/>
              </a:tabLst>
            </a:pP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在实验中</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为了增加实验的准确性</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需要采用控制变量法</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即保持水和食用油的初温</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环境因素</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质量等都相同</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21点拨B-14.eps" descr="id:2147489902;FounderCES"/>
          <p:cNvPicPr/>
          <p:nvPr/>
        </p:nvPicPr>
        <p:blipFill rotWithShape="1">
          <a:blip r:embed="rId2">
            <a:clrChange>
              <a:clrFrom>
                <a:srgbClr val="000000">
                  <a:alpha val="0"/>
                </a:srgbClr>
              </a:clrFrom>
              <a:clrTo>
                <a:srgbClr val="000000">
                  <a:alpha val="0"/>
                </a:srgbClr>
              </a:clrTo>
            </a:clrChange>
          </a:blip>
          <a:srcRect r="83333" b="93225"/>
          <a:stretch>
            <a:fillRect/>
          </a:stretch>
        </p:blipFill>
        <p:spPr>
          <a:xfrm>
            <a:off x="332377" y="838273"/>
            <a:ext cx="1137915" cy="543932"/>
          </a:xfrm>
          <a:prstGeom prst="rect">
            <a:avLst/>
          </a:prstGeom>
        </p:spPr>
      </p:pic>
      <p:sp>
        <p:nvSpPr>
          <p:cNvPr id="4" name="内容占位符 1"/>
          <p:cNvSpPr txBox="1"/>
          <p:nvPr/>
        </p:nvSpPr>
        <p:spPr bwMode="auto">
          <a:xfrm>
            <a:off x="360854" y="2492896"/>
            <a:ext cx="11485848"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zh-CN" altLang="zh-CN">
                <a:solidFill>
                  <a:srgbClr val="ED8574"/>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如图甲所示</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在两个相同的烧杯中分别装有质量</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初温都相同的水和食用油</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用两个相同的酒精灯对其加热</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可以认为单位时间内它们吸收的热量相等</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p>
        </p:txBody>
      </p:sp>
      <p:pic>
        <p:nvPicPr>
          <p:cNvPr id="11" name="gh216.jpg" descr="id:2147489944;FounderCES"/>
          <p:cNvPicPr/>
          <p:nvPr/>
        </p:nvPicPr>
        <p:blipFill>
          <a:blip r:embed="rId3"/>
          <a:stretch>
            <a:fillRect/>
          </a:stretch>
        </p:blipFill>
        <p:spPr>
          <a:xfrm>
            <a:off x="741687" y="3744831"/>
            <a:ext cx="4103023" cy="2282275"/>
          </a:xfrm>
          <a:prstGeom prst="rect">
            <a:avLst/>
          </a:prstGeom>
        </p:spPr>
      </p:pic>
      <p:pic>
        <p:nvPicPr>
          <p:cNvPr id="12" name="gh217.jpg" descr="id:2147489951;FounderCES"/>
          <p:cNvPicPr/>
          <p:nvPr/>
        </p:nvPicPr>
        <p:blipFill>
          <a:blip r:embed="rId4"/>
          <a:stretch>
            <a:fillRect/>
          </a:stretch>
        </p:blipFill>
        <p:spPr>
          <a:xfrm>
            <a:off x="6028231" y="4712847"/>
            <a:ext cx="1001665" cy="1344006"/>
          </a:xfrm>
          <a:prstGeom prst="rect">
            <a:avLst/>
          </a:prstGeom>
        </p:spPr>
      </p:pic>
      <p:pic>
        <p:nvPicPr>
          <p:cNvPr id="13" name="gh218.jpg" descr="id:2147489958;FounderCES"/>
          <p:cNvPicPr/>
          <p:nvPr/>
        </p:nvPicPr>
        <p:blipFill>
          <a:blip r:embed="rId5"/>
          <a:stretch>
            <a:fillRect/>
          </a:stretch>
        </p:blipFill>
        <p:spPr>
          <a:xfrm>
            <a:off x="8615486" y="4085221"/>
            <a:ext cx="2116176" cy="1971632"/>
          </a:xfrm>
          <a:prstGeom prst="rect">
            <a:avLst/>
          </a:prstGeom>
        </p:spPr>
      </p:pic>
      <p:sp>
        <p:nvSpPr>
          <p:cNvPr id="14" name="矩形 13"/>
          <p:cNvSpPr/>
          <p:nvPr/>
        </p:nvSpPr>
        <p:spPr>
          <a:xfrm>
            <a:off x="2219979" y="5949096"/>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ea typeface="楷体" panose="02010609060101010101" pitchFamily="49" charset="-122"/>
                <a:cs typeface="Times New Roman" panose="02020603050405020304" pitchFamily="18" charset="0"/>
              </a:rPr>
              <a:t>甲</a:t>
            </a:r>
            <a:endParaRPr lang="zh-CN" altLang="zh-CN" sz="1200" b="0">
              <a:solidFill>
                <a:srgbClr val="000000"/>
              </a:solidFill>
              <a:cs typeface="Times New Roman" panose="02020603050405020304" pitchFamily="18" charset="0"/>
            </a:endParaRPr>
          </a:p>
        </p:txBody>
      </p:sp>
      <p:sp>
        <p:nvSpPr>
          <p:cNvPr id="15" name="矩形 14"/>
          <p:cNvSpPr/>
          <p:nvPr/>
        </p:nvSpPr>
        <p:spPr>
          <a:xfrm>
            <a:off x="6183277" y="5949096"/>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ea typeface="楷体" panose="02010609060101010101" pitchFamily="49" charset="-122"/>
                <a:cs typeface="Times New Roman" panose="02020603050405020304" pitchFamily="18" charset="0"/>
              </a:rPr>
              <a:t>乙</a:t>
            </a:r>
            <a:endParaRPr lang="zh-CN" altLang="zh-CN" sz="1200" b="0">
              <a:solidFill>
                <a:srgbClr val="000000"/>
              </a:solidFill>
              <a:cs typeface="Times New Roman" panose="02020603050405020304" pitchFamily="18" charset="0"/>
            </a:endParaRPr>
          </a:p>
        </p:txBody>
      </p:sp>
      <p:sp>
        <p:nvSpPr>
          <p:cNvPr id="16" name="矩形 15"/>
          <p:cNvSpPr/>
          <p:nvPr/>
        </p:nvSpPr>
        <p:spPr>
          <a:xfrm>
            <a:off x="9435379" y="5949096"/>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ea typeface="楷体" panose="02010609060101010101" pitchFamily="49" charset="-122"/>
                <a:cs typeface="Times New Roman" panose="02020603050405020304" pitchFamily="18" charset="0"/>
              </a:rPr>
              <a:t>丙</a:t>
            </a:r>
            <a:endParaRPr lang="zh-CN" altLang="zh-CN" sz="1200" b="0">
              <a:solidFill>
                <a:srgbClr val="000000"/>
              </a:solidFill>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p:bldP spid="15" grpId="0"/>
      <p:bldP spid="1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pPr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）某时刻温度计示数如图乙所示，为</a:t>
            </a:r>
            <a:r>
              <a:rPr lang="zh-CN" altLang="zh-CN"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gh217.jpg" descr="id:2147489951;FounderCES"/>
          <p:cNvPicPr/>
          <p:nvPr/>
        </p:nvPicPr>
        <p:blipFill>
          <a:blip r:embed="rId2"/>
          <a:stretch>
            <a:fillRect/>
          </a:stretch>
        </p:blipFill>
        <p:spPr>
          <a:xfrm>
            <a:off x="5602944" y="1484784"/>
            <a:ext cx="1001665" cy="1344006"/>
          </a:xfrm>
          <a:prstGeom prst="rect">
            <a:avLst/>
          </a:prstGeom>
        </p:spPr>
      </p:pic>
      <p:sp>
        <p:nvSpPr>
          <p:cNvPr id="5" name="矩形 4"/>
          <p:cNvSpPr/>
          <p:nvPr/>
        </p:nvSpPr>
        <p:spPr>
          <a:xfrm>
            <a:off x="5757990" y="2721033"/>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a:solidFill>
                  <a:srgbClr val="000000"/>
                </a:solidFill>
                <a:ea typeface="楷体" panose="02010609060101010101" pitchFamily="49" charset="-122"/>
                <a:cs typeface="Times New Roman" panose="02020603050405020304" pitchFamily="18" charset="0"/>
              </a:rPr>
              <a:t>乙</a:t>
            </a:r>
            <a:endParaRPr lang="zh-CN" altLang="zh-CN" sz="1200">
              <a:solidFill>
                <a:srgbClr val="000000"/>
              </a:solidFill>
              <a:cs typeface="Times New Roman" panose="02020603050405020304" pitchFamily="18" charset="0"/>
            </a:endParaRPr>
          </a:p>
        </p:txBody>
      </p:sp>
      <p:sp>
        <p:nvSpPr>
          <p:cNvPr id="8" name="矩形 7"/>
          <p:cNvSpPr/>
          <p:nvPr/>
        </p:nvSpPr>
        <p:spPr>
          <a:xfrm>
            <a:off x="5857556" y="863748"/>
            <a:ext cx="492443" cy="461665"/>
          </a:xfrm>
          <a:prstGeom prst="rect">
            <a:avLst/>
          </a:prstGeom>
        </p:spPr>
        <p:txBody>
          <a:bodyPr wrap="none">
            <a:spAutoFit/>
          </a:bodyPr>
          <a:lstStyle/>
          <a:p>
            <a:r>
              <a:rPr lang="en-US" altLang="zh-CN" sz="2400"/>
              <a:t>68</a:t>
            </a:r>
            <a:endParaRPr lang="zh-CN" altLang="en-US"/>
          </a:p>
        </p:txBody>
      </p:sp>
      <p:pic>
        <p:nvPicPr>
          <p:cNvPr id="9" name="21点拨B-14.eps" descr="id:2147489902;FounderCES"/>
          <p:cNvPicPr/>
          <p:nvPr/>
        </p:nvPicPr>
        <p:blipFill rotWithShape="1">
          <a:blip r:embed="rId3">
            <a:clrChange>
              <a:clrFrom>
                <a:srgbClr val="000000">
                  <a:alpha val="0"/>
                </a:srgbClr>
              </a:clrFrom>
              <a:clrTo>
                <a:srgbClr val="000000">
                  <a:alpha val="0"/>
                </a:srgbClr>
              </a:clrTo>
            </a:clrChange>
          </a:blip>
          <a:srcRect r="83333" b="93225"/>
          <a:stretch>
            <a:fillRect/>
          </a:stretch>
        </p:blipFill>
        <p:spPr>
          <a:xfrm>
            <a:off x="332377" y="3284984"/>
            <a:ext cx="1137915" cy="543932"/>
          </a:xfrm>
          <a:prstGeom prst="rect">
            <a:avLst/>
          </a:prstGeom>
        </p:spPr>
      </p:pic>
      <p:sp>
        <p:nvSpPr>
          <p:cNvPr id="10" name="内容占位符 1"/>
          <p:cNvSpPr txBox="1"/>
          <p:nvPr/>
        </p:nvSpPr>
        <p:spPr bwMode="auto">
          <a:xfrm>
            <a:off x="360852" y="3861048"/>
            <a:ext cx="11485848"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要正确地读数</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一定要先认清温度计的分度值</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p>
        </p:txBody>
      </p:sp>
      <p:sp>
        <p:nvSpPr>
          <p:cNvPr id="11" name="内容占位符 1"/>
          <p:cNvSpPr txBox="1"/>
          <p:nvPr/>
        </p:nvSpPr>
        <p:spPr bwMode="auto">
          <a:xfrm>
            <a:off x="360852" y="4365104"/>
            <a:ext cx="11485848"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zh-CN" altLang="zh-CN">
                <a:solidFill>
                  <a:srgbClr val="ED8574"/>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如图乙所示</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温度计的分度值是</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则此时温度计的示数为</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68</a:t>
            </a:r>
            <a:r>
              <a:rPr lang="en-US"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742638"/>
            <a:ext cx="11485848" cy="576248"/>
          </a:xfrm>
        </p:spPr>
        <p:txBody>
          <a:bodyPr/>
          <a:lstStyle/>
          <a:p>
            <a:pPr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）此实验采用了转换法的思想，用</a:t>
            </a:r>
            <a:r>
              <a:rPr lang="zh-CN" altLang="zh-CN"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来反映物质吸收热量的多少</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gh216.jpg" descr="id:2147489944;FounderCES"/>
          <p:cNvPicPr/>
          <p:nvPr/>
        </p:nvPicPr>
        <p:blipFill>
          <a:blip r:embed="rId2"/>
          <a:stretch>
            <a:fillRect/>
          </a:stretch>
        </p:blipFill>
        <p:spPr>
          <a:xfrm>
            <a:off x="1101727" y="1428944"/>
            <a:ext cx="3470665" cy="1930531"/>
          </a:xfrm>
          <a:prstGeom prst="rect">
            <a:avLst/>
          </a:prstGeom>
        </p:spPr>
      </p:pic>
      <p:pic>
        <p:nvPicPr>
          <p:cNvPr id="4" name="gh217.jpg" descr="id:2147489951;FounderCES"/>
          <p:cNvPicPr/>
          <p:nvPr/>
        </p:nvPicPr>
        <p:blipFill>
          <a:blip r:embed="rId3"/>
          <a:stretch>
            <a:fillRect/>
          </a:stretch>
        </p:blipFill>
        <p:spPr>
          <a:xfrm>
            <a:off x="6388271" y="2396960"/>
            <a:ext cx="847289" cy="1136868"/>
          </a:xfrm>
          <a:prstGeom prst="rect">
            <a:avLst/>
          </a:prstGeom>
        </p:spPr>
      </p:pic>
      <p:pic>
        <p:nvPicPr>
          <p:cNvPr id="5" name="gh218.jpg" descr="id:2147489958;FounderCES"/>
          <p:cNvPicPr/>
          <p:nvPr/>
        </p:nvPicPr>
        <p:blipFill>
          <a:blip r:embed="rId4"/>
          <a:stretch>
            <a:fillRect/>
          </a:stretch>
        </p:blipFill>
        <p:spPr>
          <a:xfrm>
            <a:off x="8975526" y="1769334"/>
            <a:ext cx="1790031" cy="1667764"/>
          </a:xfrm>
          <a:prstGeom prst="rect">
            <a:avLst/>
          </a:prstGeom>
        </p:spPr>
      </p:pic>
      <p:sp>
        <p:nvSpPr>
          <p:cNvPr id="6" name="矩形 5"/>
          <p:cNvSpPr/>
          <p:nvPr/>
        </p:nvSpPr>
        <p:spPr>
          <a:xfrm>
            <a:off x="2580019" y="3425518"/>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a:solidFill>
                  <a:srgbClr val="000000"/>
                </a:solidFill>
                <a:ea typeface="楷体" panose="02010609060101010101" pitchFamily="49" charset="-122"/>
                <a:cs typeface="Times New Roman" panose="02020603050405020304" pitchFamily="18" charset="0"/>
              </a:rPr>
              <a:t>甲</a:t>
            </a:r>
            <a:endParaRPr lang="zh-CN" altLang="zh-CN" sz="1200">
              <a:solidFill>
                <a:srgbClr val="000000"/>
              </a:solidFill>
              <a:cs typeface="Times New Roman" panose="02020603050405020304" pitchFamily="18" charset="0"/>
            </a:endParaRPr>
          </a:p>
        </p:txBody>
      </p:sp>
      <p:sp>
        <p:nvSpPr>
          <p:cNvPr id="7" name="矩形 6"/>
          <p:cNvSpPr/>
          <p:nvPr/>
        </p:nvSpPr>
        <p:spPr>
          <a:xfrm>
            <a:off x="6543317" y="3425518"/>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a:solidFill>
                  <a:srgbClr val="000000"/>
                </a:solidFill>
                <a:ea typeface="楷体" panose="02010609060101010101" pitchFamily="49" charset="-122"/>
                <a:cs typeface="Times New Roman" panose="02020603050405020304" pitchFamily="18" charset="0"/>
              </a:rPr>
              <a:t>乙</a:t>
            </a:r>
            <a:endParaRPr lang="zh-CN" altLang="zh-CN" sz="1200">
              <a:solidFill>
                <a:srgbClr val="000000"/>
              </a:solidFill>
              <a:cs typeface="Times New Roman" panose="02020603050405020304" pitchFamily="18" charset="0"/>
            </a:endParaRPr>
          </a:p>
        </p:txBody>
      </p:sp>
      <p:sp>
        <p:nvSpPr>
          <p:cNvPr id="8" name="矩形 7"/>
          <p:cNvSpPr/>
          <p:nvPr/>
        </p:nvSpPr>
        <p:spPr>
          <a:xfrm>
            <a:off x="9795419" y="3425518"/>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a:solidFill>
                  <a:srgbClr val="000000"/>
                </a:solidFill>
                <a:ea typeface="楷体" panose="02010609060101010101" pitchFamily="49" charset="-122"/>
                <a:cs typeface="Times New Roman" panose="02020603050405020304" pitchFamily="18" charset="0"/>
              </a:rPr>
              <a:t>丙</a:t>
            </a:r>
            <a:endParaRPr lang="zh-CN" altLang="zh-CN" sz="1200">
              <a:solidFill>
                <a:srgbClr val="000000"/>
              </a:solidFill>
              <a:cs typeface="Times New Roman" panose="02020603050405020304" pitchFamily="18" charset="0"/>
            </a:endParaRPr>
          </a:p>
        </p:txBody>
      </p:sp>
      <p:sp>
        <p:nvSpPr>
          <p:cNvPr id="10" name="矩形 9"/>
          <p:cNvSpPr/>
          <p:nvPr/>
        </p:nvSpPr>
        <p:spPr>
          <a:xfrm>
            <a:off x="5492766" y="816445"/>
            <a:ext cx="2350323" cy="461665"/>
          </a:xfrm>
          <a:prstGeom prst="rect">
            <a:avLst/>
          </a:prstGeom>
        </p:spPr>
        <p:txBody>
          <a:bodyPr wrap="none">
            <a:spAutoFit/>
          </a:bodyPr>
          <a:lstStyle/>
          <a:p>
            <a:r>
              <a:rPr lang="zh-CN" altLang="zh-CN" sz="2400">
                <a:cs typeface="Times New Roman" panose="02020603050405020304" pitchFamily="18" charset="0"/>
              </a:rPr>
              <a:t>加热时间的长短</a:t>
            </a:r>
            <a:endParaRPr lang="zh-CN" altLang="en-US"/>
          </a:p>
        </p:txBody>
      </p:sp>
      <p:pic>
        <p:nvPicPr>
          <p:cNvPr id="11" name="21点拨B-14.eps" descr="id:2147489902;FounderCES"/>
          <p:cNvPicPr/>
          <p:nvPr/>
        </p:nvPicPr>
        <p:blipFill rotWithShape="1">
          <a:blip r:embed="rId5">
            <a:clrChange>
              <a:clrFrom>
                <a:srgbClr val="000000">
                  <a:alpha val="0"/>
                </a:srgbClr>
              </a:clrFrom>
              <a:clrTo>
                <a:srgbClr val="000000">
                  <a:alpha val="0"/>
                </a:srgbClr>
              </a:clrTo>
            </a:clrChange>
          </a:blip>
          <a:srcRect r="83333" b="93225"/>
          <a:stretch>
            <a:fillRect/>
          </a:stretch>
        </p:blipFill>
        <p:spPr>
          <a:xfrm>
            <a:off x="332377" y="3857566"/>
            <a:ext cx="1137915" cy="543932"/>
          </a:xfrm>
          <a:prstGeom prst="rect">
            <a:avLst/>
          </a:prstGeom>
        </p:spPr>
      </p:pic>
      <p:sp>
        <p:nvSpPr>
          <p:cNvPr id="12" name="内容占位符 1"/>
          <p:cNvSpPr txBox="1"/>
          <p:nvPr/>
        </p:nvSpPr>
        <p:spPr bwMode="auto">
          <a:xfrm>
            <a:off x="361779" y="4329490"/>
            <a:ext cx="11485848"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720725">
              <a:spcAft>
                <a:spcPts val="0"/>
              </a:spcAft>
              <a:tabLst>
                <a:tab pos="6210935" algn="l"/>
              </a:tabLst>
            </a:pP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我们使用相同的酒精灯通过加热时间的长短来比较物质吸热的多少</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这种方法叫转换法</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转换法是把直接测量有困难的量转换成便于测量的量来研究的一种重要的</a:t>
            </a:r>
            <a:r>
              <a:rPr lang="zh-CN" altLang="zh-CN" spc="-1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研究方法</a:t>
            </a:r>
            <a:r>
              <a:rPr lang="zh-CN" altLang="zh-CN"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pc="-1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也就是借助某些物体的特性来研究看不到或不易观察到的物理量</a:t>
            </a:r>
            <a:r>
              <a:rPr lang="zh-CN" altLang="zh-CN"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pc="-1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形象直观</a:t>
            </a:r>
            <a:r>
              <a:rPr lang="en-US" altLang="zh-CN" spc="-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p>
        </p:txBody>
      </p:sp>
      <p:sp>
        <p:nvSpPr>
          <p:cNvPr id="13" name="内容占位符 1"/>
          <p:cNvSpPr txBox="1"/>
          <p:nvPr/>
        </p:nvSpPr>
        <p:spPr bwMode="auto">
          <a:xfrm>
            <a:off x="360854" y="5877088"/>
            <a:ext cx="11485848"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0">
              <a:spcAft>
                <a:spcPts val="0"/>
              </a:spcAft>
              <a:tabLst>
                <a:tab pos="6210935" algn="l"/>
              </a:tabLst>
            </a:pPr>
            <a:r>
              <a:rPr lang="zh-CN" altLang="zh-CN">
                <a:solidFill>
                  <a:srgbClr val="ED8574"/>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此实验中采用了转换法的思想</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用加热时间的长短来反映物质吸收热量的多少</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576280"/>
            <a:ext cx="11485848" cy="1130246"/>
          </a:xfrm>
        </p:spPr>
        <p:txBody>
          <a:bodyPr/>
          <a:lstStyle/>
          <a:p>
            <a:pPr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）如图丙所示是根据实验测得的数据绘制出的水和食用油温度随时间变化的关系图像，由图像可以判断</a:t>
            </a:r>
            <a:r>
              <a:rPr lang="zh-CN" altLang="zh-CN"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的吸热能力强</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gh218.jpg" descr="id:2147489958;FounderCES"/>
          <p:cNvPicPr/>
          <p:nvPr/>
        </p:nvPicPr>
        <p:blipFill>
          <a:blip r:embed="rId2"/>
          <a:stretch>
            <a:fillRect/>
          </a:stretch>
        </p:blipFill>
        <p:spPr>
          <a:xfrm>
            <a:off x="5037118" y="1891008"/>
            <a:ext cx="1994192" cy="1857980"/>
          </a:xfrm>
          <a:prstGeom prst="rect">
            <a:avLst/>
          </a:prstGeom>
        </p:spPr>
      </p:pic>
      <p:sp>
        <p:nvSpPr>
          <p:cNvPr id="8" name="矩形 7"/>
          <p:cNvSpPr/>
          <p:nvPr/>
        </p:nvSpPr>
        <p:spPr>
          <a:xfrm>
            <a:off x="5848183" y="3645346"/>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a:solidFill>
                  <a:srgbClr val="000000"/>
                </a:solidFill>
                <a:ea typeface="楷体" panose="02010609060101010101" pitchFamily="49" charset="-122"/>
                <a:cs typeface="Times New Roman" panose="02020603050405020304" pitchFamily="18" charset="0"/>
              </a:rPr>
              <a:t>丙</a:t>
            </a:r>
            <a:endParaRPr lang="zh-CN" altLang="zh-CN" sz="1200">
              <a:solidFill>
                <a:srgbClr val="000000"/>
              </a:solidFill>
              <a:cs typeface="Times New Roman" panose="02020603050405020304" pitchFamily="18" charset="0"/>
            </a:endParaRPr>
          </a:p>
        </p:txBody>
      </p:sp>
      <p:sp>
        <p:nvSpPr>
          <p:cNvPr id="10" name="矩形 9"/>
          <p:cNvSpPr/>
          <p:nvPr/>
        </p:nvSpPr>
        <p:spPr>
          <a:xfrm>
            <a:off x="3566134" y="1197304"/>
            <a:ext cx="494046" cy="461665"/>
          </a:xfrm>
          <a:prstGeom prst="rect">
            <a:avLst/>
          </a:prstGeom>
        </p:spPr>
        <p:txBody>
          <a:bodyPr wrap="none">
            <a:spAutoFit/>
          </a:bodyPr>
          <a:lstStyle/>
          <a:p>
            <a:r>
              <a:rPr lang="zh-CN" altLang="zh-CN" sz="2400">
                <a:cs typeface="Times New Roman" panose="02020603050405020304" pitchFamily="18" charset="0"/>
              </a:rPr>
              <a:t>水</a:t>
            </a:r>
            <a:endParaRPr lang="zh-CN" altLang="en-US"/>
          </a:p>
        </p:txBody>
      </p:sp>
      <p:pic>
        <p:nvPicPr>
          <p:cNvPr id="11" name="21点拨B-14.eps" descr="id:2147489902;FounderCES"/>
          <p:cNvPicPr/>
          <p:nvPr/>
        </p:nvPicPr>
        <p:blipFill rotWithShape="1">
          <a:blip r:embed="rId3">
            <a:clrChange>
              <a:clrFrom>
                <a:srgbClr val="000000">
                  <a:alpha val="0"/>
                </a:srgbClr>
              </a:clrFrom>
              <a:clrTo>
                <a:srgbClr val="000000">
                  <a:alpha val="0"/>
                </a:srgbClr>
              </a:clrTo>
            </a:clrChange>
          </a:blip>
          <a:srcRect r="83333" b="93225"/>
          <a:stretch>
            <a:fillRect/>
          </a:stretch>
        </p:blipFill>
        <p:spPr>
          <a:xfrm>
            <a:off x="332377" y="3736122"/>
            <a:ext cx="1137915" cy="543932"/>
          </a:xfrm>
          <a:prstGeom prst="rect">
            <a:avLst/>
          </a:prstGeom>
        </p:spPr>
      </p:pic>
      <p:sp>
        <p:nvSpPr>
          <p:cNvPr id="12" name="内容占位符 1"/>
          <p:cNvSpPr txBox="1"/>
          <p:nvPr/>
        </p:nvSpPr>
        <p:spPr bwMode="auto">
          <a:xfrm>
            <a:off x="332377" y="4280054"/>
            <a:ext cx="11485848"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720725">
              <a:spcAft>
                <a:spcPts val="0"/>
              </a:spcAft>
              <a:tabLst>
                <a:tab pos="6210935" algn="l"/>
              </a:tabLst>
            </a:pP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由图丙可知</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相同质量的水与食用油加热相同的时间</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水升高的温度低</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要使它们升高的温度相同</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应给水加热更长的时间</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p>
        </p:txBody>
      </p:sp>
      <p:sp>
        <p:nvSpPr>
          <p:cNvPr id="13" name="内容占位符 1"/>
          <p:cNvSpPr txBox="1"/>
          <p:nvPr/>
        </p:nvSpPr>
        <p:spPr bwMode="auto">
          <a:xfrm>
            <a:off x="372188" y="5301714"/>
            <a:ext cx="11485848"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zh-CN" altLang="zh-CN">
                <a:solidFill>
                  <a:srgbClr val="ED8574"/>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由图丙可知</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吸收相等的热量</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即加热时间相同</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水升高的温度低</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若要使水和食用油升高到相同的温度</a:t>
            </a:r>
            <a:r>
              <a:rPr lang="zh-CN" altLang="zh-CN"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则需要给水加热更长的时间</a:t>
            </a:r>
            <a:r>
              <a:rPr lang="zh-CN" altLang="zh-CN"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pc="-1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说明水的吸热能力强</a:t>
            </a:r>
            <a:r>
              <a:rPr lang="en-US" altLang="zh-CN" spc="-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21XB6.eps" descr="id:2147489480;FounderCES"/>
          <p:cNvPicPr/>
          <p:nvPr/>
        </p:nvPicPr>
        <p:blipFill>
          <a:blip r:embed="rId2"/>
          <a:stretch>
            <a:fillRect/>
          </a:stretch>
        </p:blipFill>
        <p:spPr>
          <a:xfrm>
            <a:off x="1100776" y="925972"/>
            <a:ext cx="637609" cy="360040"/>
          </a:xfrm>
          <a:prstGeom prst="rect">
            <a:avLst/>
          </a:prstGeom>
        </p:spPr>
      </p:pic>
      <p:sp>
        <p:nvSpPr>
          <p:cNvPr id="2" name="内容占位符 1"/>
          <p:cNvSpPr>
            <a:spLocks noGrp="1"/>
          </p:cNvSpPr>
          <p:nvPr>
            <p:ph idx="1"/>
          </p:nvPr>
        </p:nvSpPr>
        <p:spPr>
          <a:xfrm>
            <a:off x="360854" y="746120"/>
            <a:ext cx="11485848" cy="2238241"/>
          </a:xfrm>
        </p:spPr>
        <p:txBody>
          <a:bodyPr/>
          <a:lstStyle/>
          <a:p>
            <a:pPr indent="716280" hangingPunct="0">
              <a:spcAft>
                <a:spcPts val="0"/>
              </a:spcAft>
              <a:tabLst>
                <a:tab pos="6210935" algn="l"/>
              </a:tabLst>
            </a:pPr>
            <a:r>
              <a:rPr lang="zh-CN" altLang="zh-CN" dirty="0">
                <a:solidFill>
                  <a:srgbClr val="FFFF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dirty="0">
                <a:solidFill>
                  <a:srgbClr val="FFFFFF"/>
                </a:solidFill>
                <a:ea typeface="宋体" panose="02010600030101010101" pitchFamily="2" charset="-122"/>
                <a:cs typeface="Times New Roman" panose="02020603050405020304" pitchFamily="18" charset="0"/>
              </a:rPr>
              <a:t>2</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2024</a:t>
            </a:r>
            <a:r>
              <a:rPr lang="en-US" altLang="zh-CN"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成都中考</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）成都别称芙蓉城、蓉城，这座以花为名的城市自古与花结缘，大诗人陆游魂萦梦牵的诗中美景</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二十里中香不断，青羊宫到浣花溪</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依旧是成都一道亮丽的风景线，诗人闻到花香属于</a:t>
            </a:r>
            <a:r>
              <a:rPr lang="zh-CN" altLang="zh-CN"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现象</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诗句</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花气袭人知骤暖</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所蕴藏的物理知识是分子做无规则运动的剧烈程度与</a:t>
            </a:r>
            <a:r>
              <a:rPr lang="zh-CN" altLang="zh-CN"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有关</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矩形 7"/>
          <p:cNvSpPr/>
          <p:nvPr/>
        </p:nvSpPr>
        <p:spPr>
          <a:xfrm>
            <a:off x="6380527" y="1908206"/>
            <a:ext cx="803425" cy="461665"/>
          </a:xfrm>
          <a:prstGeom prst="rect">
            <a:avLst/>
          </a:prstGeom>
        </p:spPr>
        <p:txBody>
          <a:bodyPr wrap="none">
            <a:spAutoFit/>
          </a:bodyPr>
          <a:lstStyle/>
          <a:p>
            <a:r>
              <a:rPr lang="zh-CN" altLang="zh-CN" sz="2400">
                <a:cs typeface="Times New Roman" panose="02020603050405020304" pitchFamily="18" charset="0"/>
              </a:rPr>
              <a:t>扩散</a:t>
            </a:r>
            <a:endParaRPr lang="zh-CN" altLang="en-US"/>
          </a:p>
        </p:txBody>
      </p:sp>
      <p:sp>
        <p:nvSpPr>
          <p:cNvPr id="10" name="矩形 9"/>
          <p:cNvSpPr/>
          <p:nvPr/>
        </p:nvSpPr>
        <p:spPr>
          <a:xfrm>
            <a:off x="7159053" y="2470110"/>
            <a:ext cx="880369" cy="461665"/>
          </a:xfrm>
          <a:prstGeom prst="rect">
            <a:avLst/>
          </a:prstGeom>
        </p:spPr>
        <p:txBody>
          <a:bodyPr wrap="none">
            <a:spAutoFit/>
          </a:bodyPr>
          <a:lstStyle/>
          <a:p>
            <a:r>
              <a:rPr lang="zh-CN" altLang="zh-CN" sz="2400" dirty="0">
                <a:ea typeface="Times New Roman" panose="02020603050405020304" pitchFamily="18" charset="0"/>
              </a:rPr>
              <a:t> </a:t>
            </a:r>
            <a:r>
              <a:rPr lang="zh-CN" altLang="zh-CN" sz="2400" dirty="0">
                <a:cs typeface="Times New Roman" panose="02020603050405020304" pitchFamily="18" charset="0"/>
              </a:rPr>
              <a:t>温度</a:t>
            </a:r>
            <a:endParaRPr lang="zh-CN" altLang="en-US" dirty="0"/>
          </a:p>
        </p:txBody>
      </p:sp>
      <p:sp>
        <p:nvSpPr>
          <p:cNvPr id="11" name="内容占位符 1"/>
          <p:cNvSpPr txBox="1"/>
          <p:nvPr/>
        </p:nvSpPr>
        <p:spPr bwMode="auto">
          <a:xfrm>
            <a:off x="371405" y="2924944"/>
            <a:ext cx="11485848"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AEEF"/>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诗人闻到花香是由于花的香味分子不停地做无规则运动，属于扩散现象</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诗句</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花气袭人知骤暖</a:t>
            </a:r>
            <a:r>
              <a:rPr lang="en-US" altLang="zh-CN">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是指诗人通过闻香能感知到天气转暖，说明分子做无规则运动的剧烈程度与温度有关，温度越高，分子无规则运动越剧烈</a:t>
            </a:r>
            <a:r>
              <a:rPr lang="en-US" altLang="zh-CN">
                <a:latin typeface="宋体" panose="02010600030101010101" pitchFamily="2" charset="-122"/>
                <a:ea typeface="宋体" panose="02010600030101010101" pitchFamily="2" charset="-122"/>
                <a:cs typeface="Times New Roman" panose="02020603050405020304" pitchFamily="18" charset="0"/>
              </a:rPr>
              <a:t>.</a:t>
            </a:r>
          </a:p>
        </p:txBody>
      </p:sp>
      <p:sp>
        <p:nvSpPr>
          <p:cNvPr id="12" name="内容占位符 1"/>
          <p:cNvSpPr txBox="1"/>
          <p:nvPr/>
        </p:nvSpPr>
        <p:spPr bwMode="auto">
          <a:xfrm>
            <a:off x="371405" y="4675018"/>
            <a:ext cx="11485848" cy="1667764"/>
          </a:xfrm>
          <a:prstGeom prst="rect">
            <a:avLst/>
          </a:prstGeom>
          <a:solidFill>
            <a:srgbClr val="E1F4FC"/>
          </a:solidFill>
          <a:ln>
            <a:noFill/>
          </a:ln>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en-US" altLang="zh-CN" b="1" spc="-1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b="1" spc="-1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扩散现象表明了物质分子不是紧密地挤在一起</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而是彼此间存在间隙</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单个分子的运动是看不见的</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但是大量分子运动的宏观表现</a:t>
            </a:r>
            <a:r>
              <a:rPr lang="en-US" altLang="zh-CN" b="1" spc="-100">
                <a:solidFill>
                  <a:srgbClr val="000000"/>
                </a:solidFill>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扩散现象是可以看到的</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b="1" spc="-1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转换法</a:t>
            </a:r>
            <a:r>
              <a:rPr lang="zh-CN" altLang="zh-CN" b="1" spc="-1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spc="-100">
                <a:solidFill>
                  <a:srgbClr val="000000"/>
                </a:solidFill>
                <a:latin typeface="宋体" panose="02010600030101010101" pitchFamily="2" charset="-122"/>
                <a:ea typeface="宋体" panose="02010600030101010101" pitchFamily="2" charset="-122"/>
                <a:cs typeface="Times New Roman" panose="02020603050405020304" pitchFamily="18" charset="0"/>
              </a:rPr>
              <a:t>.</a:t>
            </a:r>
          </a:p>
        </p:txBody>
      </p:sp>
      <p:pic>
        <p:nvPicPr>
          <p:cNvPr id="13" name="图片 12"/>
          <p:cNvPicPr>
            <a:picLocks noChangeAspect="1"/>
          </p:cNvPicPr>
          <p:nvPr/>
        </p:nvPicPr>
        <p:blipFill>
          <a:blip r:embed="rId3"/>
          <a:stretch>
            <a:fillRect/>
          </a:stretch>
        </p:blipFill>
        <p:spPr>
          <a:xfrm>
            <a:off x="365521" y="4688725"/>
            <a:ext cx="1564400" cy="4076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746120"/>
            <a:ext cx="11485848" cy="1130246"/>
          </a:xfrm>
        </p:spPr>
        <p:txBody>
          <a:bodyPr/>
          <a:lstStyle/>
          <a:p>
            <a:pPr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）小明把酒精灯换成电加热器，是为了更容易控制相同时间内水和食用油</a:t>
            </a:r>
            <a:r>
              <a:rPr lang="zh-CN" altLang="zh-CN"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___________</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相同</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gh216.jpg" descr="id:2147489944;FounderCES"/>
          <p:cNvPicPr/>
          <p:nvPr/>
        </p:nvPicPr>
        <p:blipFill>
          <a:blip r:embed="rId2"/>
          <a:stretch>
            <a:fillRect/>
          </a:stretch>
        </p:blipFill>
        <p:spPr>
          <a:xfrm>
            <a:off x="885703" y="1916832"/>
            <a:ext cx="4103023" cy="2282275"/>
          </a:xfrm>
          <a:prstGeom prst="rect">
            <a:avLst/>
          </a:prstGeom>
        </p:spPr>
      </p:pic>
      <p:pic>
        <p:nvPicPr>
          <p:cNvPr id="4" name="gh217.jpg" descr="id:2147489951;FounderCES"/>
          <p:cNvPicPr/>
          <p:nvPr/>
        </p:nvPicPr>
        <p:blipFill>
          <a:blip r:embed="rId3"/>
          <a:stretch>
            <a:fillRect/>
          </a:stretch>
        </p:blipFill>
        <p:spPr>
          <a:xfrm>
            <a:off x="6172247" y="2884848"/>
            <a:ext cx="1001665" cy="1344006"/>
          </a:xfrm>
          <a:prstGeom prst="rect">
            <a:avLst/>
          </a:prstGeom>
        </p:spPr>
      </p:pic>
      <p:pic>
        <p:nvPicPr>
          <p:cNvPr id="5" name="gh218.jpg" descr="id:2147489958;FounderCES"/>
          <p:cNvPicPr/>
          <p:nvPr/>
        </p:nvPicPr>
        <p:blipFill>
          <a:blip r:embed="rId4"/>
          <a:stretch>
            <a:fillRect/>
          </a:stretch>
        </p:blipFill>
        <p:spPr>
          <a:xfrm>
            <a:off x="8759502" y="2257222"/>
            <a:ext cx="2116176" cy="1971632"/>
          </a:xfrm>
          <a:prstGeom prst="rect">
            <a:avLst/>
          </a:prstGeom>
        </p:spPr>
      </p:pic>
      <p:sp>
        <p:nvSpPr>
          <p:cNvPr id="6" name="矩形 5"/>
          <p:cNvSpPr/>
          <p:nvPr/>
        </p:nvSpPr>
        <p:spPr>
          <a:xfrm>
            <a:off x="2363995" y="4121097"/>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a:solidFill>
                  <a:srgbClr val="000000"/>
                </a:solidFill>
                <a:ea typeface="楷体" panose="02010609060101010101" pitchFamily="49" charset="-122"/>
                <a:cs typeface="Times New Roman" panose="02020603050405020304" pitchFamily="18" charset="0"/>
              </a:rPr>
              <a:t>甲</a:t>
            </a:r>
            <a:endParaRPr lang="zh-CN" altLang="zh-CN" sz="1200">
              <a:solidFill>
                <a:srgbClr val="000000"/>
              </a:solidFill>
              <a:cs typeface="Times New Roman" panose="02020603050405020304" pitchFamily="18" charset="0"/>
            </a:endParaRPr>
          </a:p>
        </p:txBody>
      </p:sp>
      <p:sp>
        <p:nvSpPr>
          <p:cNvPr id="7" name="矩形 6"/>
          <p:cNvSpPr/>
          <p:nvPr/>
        </p:nvSpPr>
        <p:spPr>
          <a:xfrm>
            <a:off x="6327293" y="4121097"/>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a:solidFill>
                  <a:srgbClr val="000000"/>
                </a:solidFill>
                <a:ea typeface="楷体" panose="02010609060101010101" pitchFamily="49" charset="-122"/>
                <a:cs typeface="Times New Roman" panose="02020603050405020304" pitchFamily="18" charset="0"/>
              </a:rPr>
              <a:t>乙</a:t>
            </a:r>
            <a:endParaRPr lang="zh-CN" altLang="zh-CN" sz="1200">
              <a:solidFill>
                <a:srgbClr val="000000"/>
              </a:solidFill>
              <a:cs typeface="Times New Roman" panose="02020603050405020304" pitchFamily="18" charset="0"/>
            </a:endParaRPr>
          </a:p>
        </p:txBody>
      </p:sp>
      <p:sp>
        <p:nvSpPr>
          <p:cNvPr id="8" name="矩形 7"/>
          <p:cNvSpPr/>
          <p:nvPr/>
        </p:nvSpPr>
        <p:spPr>
          <a:xfrm>
            <a:off x="9579395" y="4121097"/>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a:solidFill>
                  <a:srgbClr val="000000"/>
                </a:solidFill>
                <a:ea typeface="楷体" panose="02010609060101010101" pitchFamily="49" charset="-122"/>
                <a:cs typeface="Times New Roman" panose="02020603050405020304" pitchFamily="18" charset="0"/>
              </a:rPr>
              <a:t>丙</a:t>
            </a:r>
            <a:endParaRPr lang="zh-CN" altLang="zh-CN" sz="1200">
              <a:solidFill>
                <a:srgbClr val="000000"/>
              </a:solidFill>
              <a:cs typeface="Times New Roman" panose="02020603050405020304" pitchFamily="18" charset="0"/>
            </a:endParaRPr>
          </a:p>
        </p:txBody>
      </p:sp>
      <p:sp>
        <p:nvSpPr>
          <p:cNvPr id="10" name="矩形 9"/>
          <p:cNvSpPr/>
          <p:nvPr/>
        </p:nvSpPr>
        <p:spPr>
          <a:xfrm>
            <a:off x="443414" y="1388325"/>
            <a:ext cx="1731564" cy="461665"/>
          </a:xfrm>
          <a:prstGeom prst="rect">
            <a:avLst/>
          </a:prstGeom>
        </p:spPr>
        <p:txBody>
          <a:bodyPr wrap="none">
            <a:spAutoFit/>
          </a:bodyPr>
          <a:lstStyle/>
          <a:p>
            <a:r>
              <a:rPr lang="zh-CN" altLang="zh-CN" sz="2400">
                <a:cs typeface="Times New Roman" panose="02020603050405020304" pitchFamily="18" charset="0"/>
              </a:rPr>
              <a:t>吸收的热量</a:t>
            </a:r>
            <a:endParaRPr lang="zh-CN" altLang="en-US"/>
          </a:p>
        </p:txBody>
      </p:sp>
      <p:pic>
        <p:nvPicPr>
          <p:cNvPr id="11" name="21点拨B-14.eps" descr="id:2147489902;FounderCES"/>
          <p:cNvPicPr/>
          <p:nvPr/>
        </p:nvPicPr>
        <p:blipFill rotWithShape="1">
          <a:blip r:embed="rId5">
            <a:clrChange>
              <a:clrFrom>
                <a:srgbClr val="000000">
                  <a:alpha val="0"/>
                </a:srgbClr>
              </a:clrFrom>
              <a:clrTo>
                <a:srgbClr val="000000">
                  <a:alpha val="0"/>
                </a:srgbClr>
              </a:clrTo>
            </a:clrChange>
          </a:blip>
          <a:srcRect r="83333" b="93225"/>
          <a:stretch>
            <a:fillRect/>
          </a:stretch>
        </p:blipFill>
        <p:spPr>
          <a:xfrm>
            <a:off x="332377" y="4509120"/>
            <a:ext cx="1137915" cy="543932"/>
          </a:xfrm>
          <a:prstGeom prst="rect">
            <a:avLst/>
          </a:prstGeom>
        </p:spPr>
      </p:pic>
      <p:sp>
        <p:nvSpPr>
          <p:cNvPr id="12" name="内容占位符 1"/>
          <p:cNvSpPr txBox="1"/>
          <p:nvPr/>
        </p:nvSpPr>
        <p:spPr bwMode="auto">
          <a:xfrm>
            <a:off x="332377" y="5004384"/>
            <a:ext cx="11485848"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电加热器具有稳定的恒温控制</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能够减小实验误差</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p>
        </p:txBody>
      </p:sp>
      <p:sp>
        <p:nvSpPr>
          <p:cNvPr id="13" name="内容占位符 1"/>
          <p:cNvSpPr txBox="1"/>
          <p:nvPr/>
        </p:nvSpPr>
        <p:spPr bwMode="auto">
          <a:xfrm>
            <a:off x="372188" y="5507110"/>
            <a:ext cx="11485848"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zh-CN" altLang="zh-CN">
                <a:solidFill>
                  <a:srgbClr val="ED8574"/>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选用相同的电加热器</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是因为电加热器能稳定地控制温度</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能更好地使水和食用油在相同时间内吸收的热量相同</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412592"/>
            <a:ext cx="11485848" cy="3900235"/>
          </a:xfrm>
        </p:spPr>
        <p:txBody>
          <a:bodyPr/>
          <a:lstStyle/>
          <a:p>
            <a:pPr hangingPunct="0">
              <a:spcAft>
                <a:spcPts val="0"/>
              </a:spcAft>
              <a:tabLst>
                <a:tab pos="6210935"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2024</a:t>
            </a:r>
            <a:r>
              <a:rPr lang="en-US" altLang="zh-CN">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福建厦门思明区月考</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）为了探究做功与物体内能变化的关系，某小组同学利用气压式喷雾器、数字式温度计、小叶轮等进行实验，如图所示</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endPar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endPar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endPar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endPar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【提出问题】做功与物体内能的变化存在怎样的关系？</a:t>
            </a:r>
            <a:endPar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举一反三.eps" descr="id:2147489909;FounderCES"/>
          <p:cNvPicPr/>
          <p:nvPr/>
        </p:nvPicPr>
        <p:blipFill>
          <a:blip r:embed="rId2"/>
          <a:stretch>
            <a:fillRect/>
          </a:stretch>
        </p:blipFill>
        <p:spPr>
          <a:xfrm>
            <a:off x="343711" y="842831"/>
            <a:ext cx="1658651" cy="479537"/>
          </a:xfrm>
          <a:prstGeom prst="rect">
            <a:avLst/>
          </a:prstGeom>
        </p:spPr>
      </p:pic>
      <p:pic>
        <p:nvPicPr>
          <p:cNvPr id="5" name="gyc299.jpg" descr="id:2147489979;FounderCES"/>
          <p:cNvPicPr/>
          <p:nvPr/>
        </p:nvPicPr>
        <p:blipFill>
          <a:blip r:embed="rId3"/>
          <a:stretch>
            <a:fillRect/>
          </a:stretch>
        </p:blipFill>
        <p:spPr>
          <a:xfrm>
            <a:off x="3507915" y="2636912"/>
            <a:ext cx="5191725" cy="1777474"/>
          </a:xfrm>
          <a:prstGeom prst="rect">
            <a:avLst/>
          </a:prstGeom>
        </p:spPr>
      </p:pic>
      <p:sp>
        <p:nvSpPr>
          <p:cNvPr id="6" name="矩形 5"/>
          <p:cNvSpPr/>
          <p:nvPr/>
        </p:nvSpPr>
        <p:spPr>
          <a:xfrm>
            <a:off x="5231110" y="4287358"/>
            <a:ext cx="1576072"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cs typeface="Times New Roman" panose="02020603050405020304" pitchFamily="18" charset="0"/>
              </a:rPr>
              <a:t>（第</a:t>
            </a:r>
            <a:r>
              <a:rPr lang="en-US" altLang="zh-CN" sz="2400" b="0">
                <a:solidFill>
                  <a:srgbClr val="000000"/>
                </a:solidFill>
                <a:cs typeface="Times New Roman" panose="02020603050405020304" pitchFamily="18" charset="0"/>
              </a:rPr>
              <a:t>2</a:t>
            </a:r>
            <a:r>
              <a:rPr lang="zh-CN" altLang="zh-CN" sz="2400" b="0">
                <a:solidFill>
                  <a:srgbClr val="000000"/>
                </a:solidFill>
                <a:cs typeface="Times New Roman" panose="02020603050405020304" pitchFamily="18" charset="0"/>
              </a:rPr>
              <a:t>题）</a:t>
            </a:r>
            <a:endParaRPr lang="zh-CN" altLang="zh-CN" sz="1200" b="0">
              <a:solidFill>
                <a:srgbClr val="000000"/>
              </a:solidFill>
              <a:cs typeface="Times New Roman" panose="02020603050405020304" pitchFamily="18"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746120"/>
            <a:ext cx="11485848" cy="3346237"/>
          </a:xfrm>
        </p:spPr>
        <p:txBody>
          <a:bodyPr/>
          <a:lstStyle/>
          <a:p>
            <a:pPr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【制订计划与设计实验】</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）如图甲所示，先用温度计测出气压式喷雾器内气体的温度</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）如图乙所示，关闭喷嘴处的阀门，接着用手按压活塞快速打气，并用温度计测出喷雾器内部气体的温度</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）如图丙所示，打开喷嘴处的阀门，迅速放出喷雾器内一部分气体，并用温度计测出喷雾器内部气体的温度</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gyc299.jpg" descr="id:2147489979;FounderCES"/>
          <p:cNvPicPr/>
          <p:nvPr/>
        </p:nvPicPr>
        <p:blipFill>
          <a:blip r:embed="rId2"/>
          <a:stretch>
            <a:fillRect/>
          </a:stretch>
        </p:blipFill>
        <p:spPr>
          <a:xfrm>
            <a:off x="3430910" y="4115395"/>
            <a:ext cx="5191725" cy="1777474"/>
          </a:xfrm>
          <a:prstGeom prst="rect">
            <a:avLst/>
          </a:prstGeom>
        </p:spPr>
      </p:pic>
      <p:sp>
        <p:nvSpPr>
          <p:cNvPr id="6" name="矩形 5"/>
          <p:cNvSpPr/>
          <p:nvPr/>
        </p:nvSpPr>
        <p:spPr>
          <a:xfrm>
            <a:off x="5231110" y="5794213"/>
            <a:ext cx="1576072"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cs typeface="Times New Roman" panose="02020603050405020304" pitchFamily="18" charset="0"/>
              </a:rPr>
              <a:t>（第</a:t>
            </a:r>
            <a:r>
              <a:rPr lang="en-US" altLang="zh-CN" sz="2400" b="0">
                <a:solidFill>
                  <a:srgbClr val="000000"/>
                </a:solidFill>
                <a:cs typeface="Times New Roman" panose="02020603050405020304" pitchFamily="18" charset="0"/>
              </a:rPr>
              <a:t>2</a:t>
            </a:r>
            <a:r>
              <a:rPr lang="zh-CN" altLang="zh-CN" sz="2400" b="0">
                <a:solidFill>
                  <a:srgbClr val="000000"/>
                </a:solidFill>
                <a:cs typeface="Times New Roman" panose="02020603050405020304" pitchFamily="18" charset="0"/>
              </a:rPr>
              <a:t>题）</a:t>
            </a:r>
            <a:endParaRPr lang="zh-CN" altLang="zh-CN" sz="1200" b="0">
              <a:solidFill>
                <a:srgbClr val="000000"/>
              </a:solidFill>
              <a:cs typeface="Times New Roman" panose="02020603050405020304" pitchFamily="18"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106160"/>
            <a:ext cx="11485848" cy="1130246"/>
          </a:xfrm>
        </p:spPr>
        <p:txBody>
          <a:bodyPr/>
          <a:lstStyle/>
          <a:p>
            <a:pPr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【分析与论证】</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）该实验通过</a:t>
            </a:r>
            <a:r>
              <a:rPr lang="zh-CN" altLang="zh-CN"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的变化间接反映气体内能的变化</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gyc299.jpg" descr="id:2147489979;FounderCES"/>
          <p:cNvPicPr/>
          <p:nvPr/>
        </p:nvPicPr>
        <p:blipFill>
          <a:blip r:embed="rId2"/>
          <a:stretch>
            <a:fillRect/>
          </a:stretch>
        </p:blipFill>
        <p:spPr>
          <a:xfrm>
            <a:off x="3286894" y="2492896"/>
            <a:ext cx="5191725" cy="1777474"/>
          </a:xfrm>
          <a:prstGeom prst="rect">
            <a:avLst/>
          </a:prstGeom>
        </p:spPr>
      </p:pic>
      <p:sp>
        <p:nvSpPr>
          <p:cNvPr id="5" name="矩形 4"/>
          <p:cNvSpPr/>
          <p:nvPr/>
        </p:nvSpPr>
        <p:spPr>
          <a:xfrm>
            <a:off x="2954902" y="1700808"/>
            <a:ext cx="1731564" cy="461665"/>
          </a:xfrm>
          <a:prstGeom prst="rect">
            <a:avLst/>
          </a:prstGeom>
        </p:spPr>
        <p:txBody>
          <a:bodyPr wrap="none">
            <a:spAutoFit/>
          </a:bodyPr>
          <a:lstStyle/>
          <a:p>
            <a:r>
              <a:rPr lang="zh-CN" altLang="zh-CN" sz="2400">
                <a:cs typeface="Times New Roman" panose="02020603050405020304" pitchFamily="18" charset="0"/>
              </a:rPr>
              <a:t>温度计示数</a:t>
            </a:r>
            <a:endParaRPr lang="zh-CN" altLang="en-US"/>
          </a:p>
        </p:txBody>
      </p:sp>
      <p:sp>
        <p:nvSpPr>
          <p:cNvPr id="6" name="内容占位符 1"/>
          <p:cNvSpPr txBox="1"/>
          <p:nvPr/>
        </p:nvSpPr>
        <p:spPr bwMode="auto">
          <a:xfrm>
            <a:off x="360854" y="4690233"/>
            <a:ext cx="11485848"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AEEF"/>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实验中有数字式温度计，可以测量气体的温度，该实验通过温度计示数的变化来反映气体内能的变化，这是转换法</a:t>
            </a:r>
            <a:r>
              <a:rPr lang="en-US" altLang="zh-CN">
                <a:latin typeface="宋体" panose="02010600030101010101" pitchFamily="2" charset="-122"/>
                <a:ea typeface="宋体" panose="02010600030101010101" pitchFamily="2" charset="-122"/>
                <a:cs typeface="Times New Roman" panose="02020603050405020304" pitchFamily="18" charset="0"/>
              </a:rPr>
              <a:t>.</a:t>
            </a:r>
          </a:p>
        </p:txBody>
      </p:sp>
      <p:sp>
        <p:nvSpPr>
          <p:cNvPr id="4" name="矩形 3"/>
          <p:cNvSpPr/>
          <p:nvPr/>
        </p:nvSpPr>
        <p:spPr>
          <a:xfrm>
            <a:off x="5231110" y="4072093"/>
            <a:ext cx="1576072"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cs typeface="Times New Roman" panose="02020603050405020304" pitchFamily="18" charset="0"/>
              </a:rPr>
              <a:t>（第</a:t>
            </a:r>
            <a:r>
              <a:rPr lang="en-US" altLang="zh-CN" sz="2400" b="0">
                <a:solidFill>
                  <a:srgbClr val="000000"/>
                </a:solidFill>
                <a:cs typeface="Times New Roman" panose="02020603050405020304" pitchFamily="18" charset="0"/>
              </a:rPr>
              <a:t>2</a:t>
            </a:r>
            <a:r>
              <a:rPr lang="zh-CN" altLang="zh-CN" sz="2400" b="0">
                <a:solidFill>
                  <a:srgbClr val="000000"/>
                </a:solidFill>
                <a:cs typeface="Times New Roman" panose="02020603050405020304" pitchFamily="18" charset="0"/>
              </a:rPr>
              <a:t>题）</a:t>
            </a:r>
            <a:endParaRPr lang="zh-CN" altLang="zh-CN" sz="1200" b="0">
              <a:solidFill>
                <a:srgbClr val="000000"/>
              </a:solidFill>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576570"/>
            <a:ext cx="11485848" cy="576248"/>
          </a:xfrm>
        </p:spPr>
        <p:txBody>
          <a:bodyPr/>
          <a:lstStyle/>
          <a:p>
            <a:pPr lvl="0"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）用手按压活塞快速打气，发生的能量转化是</a:t>
            </a:r>
            <a:r>
              <a:rPr lang="zh-CN" altLang="zh-CN"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gyc299.jpg" descr="id:2147489979;FounderCES"/>
          <p:cNvPicPr/>
          <p:nvPr/>
        </p:nvPicPr>
        <p:blipFill>
          <a:blip r:embed="rId2"/>
          <a:stretch>
            <a:fillRect/>
          </a:stretch>
        </p:blipFill>
        <p:spPr>
          <a:xfrm>
            <a:off x="3286894" y="2315234"/>
            <a:ext cx="5191725" cy="1777474"/>
          </a:xfrm>
          <a:prstGeom prst="rect">
            <a:avLst/>
          </a:prstGeom>
        </p:spPr>
      </p:pic>
      <p:sp>
        <p:nvSpPr>
          <p:cNvPr id="5" name="矩形 4"/>
          <p:cNvSpPr/>
          <p:nvPr/>
        </p:nvSpPr>
        <p:spPr>
          <a:xfrm>
            <a:off x="7074937" y="1629608"/>
            <a:ext cx="2969083" cy="461665"/>
          </a:xfrm>
          <a:prstGeom prst="rect">
            <a:avLst/>
          </a:prstGeom>
        </p:spPr>
        <p:txBody>
          <a:bodyPr wrap="none">
            <a:spAutoFit/>
          </a:bodyPr>
          <a:lstStyle/>
          <a:p>
            <a:r>
              <a:rPr lang="zh-CN" altLang="zh-CN" sz="2400">
                <a:cs typeface="Times New Roman" panose="02020603050405020304" pitchFamily="18" charset="0"/>
              </a:rPr>
              <a:t>机械能转化为内能　</a:t>
            </a:r>
            <a:endParaRPr lang="zh-CN" altLang="en-US"/>
          </a:p>
        </p:txBody>
      </p:sp>
      <p:sp>
        <p:nvSpPr>
          <p:cNvPr id="6" name="内容占位符 1"/>
          <p:cNvSpPr txBox="1"/>
          <p:nvPr/>
        </p:nvSpPr>
        <p:spPr bwMode="auto">
          <a:xfrm>
            <a:off x="360854" y="4545964"/>
            <a:ext cx="11485848"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AEEF"/>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用手按压活塞快速打气，此时活塞对气体做功，能使气体的内能变大，将机械能转化为内能</a:t>
            </a:r>
            <a:r>
              <a:rPr lang="en-US" altLang="zh-CN">
                <a:latin typeface="宋体" panose="02010600030101010101" pitchFamily="2" charset="-122"/>
                <a:ea typeface="宋体" panose="02010600030101010101" pitchFamily="2" charset="-122"/>
                <a:cs typeface="Times New Roman" panose="02020603050405020304" pitchFamily="18" charset="0"/>
              </a:rPr>
              <a:t>.</a:t>
            </a:r>
          </a:p>
        </p:txBody>
      </p:sp>
      <p:sp>
        <p:nvSpPr>
          <p:cNvPr id="4" name="矩形 3"/>
          <p:cNvSpPr/>
          <p:nvPr/>
        </p:nvSpPr>
        <p:spPr>
          <a:xfrm>
            <a:off x="5231110" y="4000338"/>
            <a:ext cx="1576072"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cs typeface="Times New Roman" panose="02020603050405020304" pitchFamily="18" charset="0"/>
              </a:rPr>
              <a:t>（第</a:t>
            </a:r>
            <a:r>
              <a:rPr lang="en-US" altLang="zh-CN" sz="2400" b="0">
                <a:solidFill>
                  <a:srgbClr val="000000"/>
                </a:solidFill>
                <a:cs typeface="Times New Roman" panose="02020603050405020304" pitchFamily="18" charset="0"/>
              </a:rPr>
              <a:t>2</a:t>
            </a:r>
            <a:r>
              <a:rPr lang="zh-CN" altLang="zh-CN" sz="2400" b="0">
                <a:solidFill>
                  <a:srgbClr val="000000"/>
                </a:solidFill>
                <a:cs typeface="Times New Roman" panose="02020603050405020304" pitchFamily="18" charset="0"/>
              </a:rPr>
              <a:t>题）</a:t>
            </a:r>
            <a:endParaRPr lang="zh-CN" altLang="zh-CN" sz="1200" b="0">
              <a:solidFill>
                <a:srgbClr val="000000"/>
              </a:solidFill>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862072"/>
            <a:ext cx="11485848" cy="1130246"/>
          </a:xfrm>
        </p:spPr>
        <p:txBody>
          <a:bodyPr/>
          <a:lstStyle/>
          <a:p>
            <a:pPr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【实验结论】</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）比较甲、乙两图可知：外界对气体做功，气体内能</a:t>
            </a:r>
            <a:r>
              <a:rPr lang="zh-CN" altLang="zh-CN"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gyc299.jpg" descr="id:2147489979;FounderCES"/>
          <p:cNvPicPr/>
          <p:nvPr/>
        </p:nvPicPr>
        <p:blipFill>
          <a:blip r:embed="rId2"/>
          <a:stretch>
            <a:fillRect/>
          </a:stretch>
        </p:blipFill>
        <p:spPr>
          <a:xfrm>
            <a:off x="3358902" y="3176800"/>
            <a:ext cx="5191725" cy="1777474"/>
          </a:xfrm>
          <a:prstGeom prst="rect">
            <a:avLst/>
          </a:prstGeom>
        </p:spPr>
      </p:pic>
      <p:sp>
        <p:nvSpPr>
          <p:cNvPr id="5" name="矩形 4"/>
          <p:cNvSpPr/>
          <p:nvPr/>
        </p:nvSpPr>
        <p:spPr>
          <a:xfrm>
            <a:off x="8111430" y="2480014"/>
            <a:ext cx="1112805" cy="461665"/>
          </a:xfrm>
          <a:prstGeom prst="rect">
            <a:avLst/>
          </a:prstGeom>
        </p:spPr>
        <p:txBody>
          <a:bodyPr wrap="none">
            <a:spAutoFit/>
          </a:bodyPr>
          <a:lstStyle/>
          <a:p>
            <a:r>
              <a:rPr lang="zh-CN" altLang="zh-CN" sz="2400">
                <a:cs typeface="Times New Roman" panose="02020603050405020304" pitchFamily="18" charset="0"/>
              </a:rPr>
              <a:t>增加　</a:t>
            </a:r>
            <a:endParaRPr lang="zh-CN" altLang="en-US"/>
          </a:p>
        </p:txBody>
      </p:sp>
      <p:sp>
        <p:nvSpPr>
          <p:cNvPr id="6" name="内容占位符 1"/>
          <p:cNvSpPr txBox="1"/>
          <p:nvPr/>
        </p:nvSpPr>
        <p:spPr bwMode="auto">
          <a:xfrm>
            <a:off x="352282" y="5192265"/>
            <a:ext cx="11485848"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AEEF"/>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en-US">
                <a:latin typeface="Times New Roman" panose="02020603050405020304" pitchFamily="18" charset="0"/>
                <a:ea typeface="宋体" panose="02010600030101010101" pitchFamily="2" charset="-122"/>
                <a:cs typeface="Times New Roman" panose="02020603050405020304" pitchFamily="18" charset="0"/>
              </a:rPr>
              <a:t> </a:t>
            </a:r>
            <a:r>
              <a:rPr lang="zh-CN" altLang="zh-CN">
                <a:latin typeface="Times New Roman" panose="02020603050405020304" pitchFamily="18" charset="0"/>
                <a:ea typeface="宋体" panose="02010600030101010101" pitchFamily="2" charset="-122"/>
                <a:cs typeface="Times New Roman" panose="02020603050405020304" pitchFamily="18" charset="0"/>
              </a:rPr>
              <a:t>比较甲和乙两图可知，手压活塞，对壶内气体做功，观察到气体温度上升，即气体内能增大，所以外界对气体做功，气体的内能增加</a:t>
            </a:r>
            <a:r>
              <a:rPr lang="en-US" altLang="zh-CN">
                <a:latin typeface="宋体" panose="02010600030101010101" pitchFamily="2" charset="-122"/>
                <a:ea typeface="宋体" panose="02010600030101010101" pitchFamily="2" charset="-122"/>
                <a:cs typeface="Times New Roman" panose="02020603050405020304" pitchFamily="18" charset="0"/>
              </a:rPr>
              <a:t>.</a:t>
            </a:r>
          </a:p>
        </p:txBody>
      </p:sp>
      <p:sp>
        <p:nvSpPr>
          <p:cNvPr id="7" name="内容占位符 1"/>
          <p:cNvSpPr>
            <a:spLocks noGrp="1"/>
          </p:cNvSpPr>
          <p:nvPr/>
        </p:nvSpPr>
        <p:spPr>
          <a:xfrm>
            <a:off x="360680" y="843280"/>
            <a:ext cx="11372850" cy="1198880"/>
          </a:xfrm>
          <a:prstGeom prst="rect">
            <a:avLst/>
          </a:prstGeom>
          <a:noFill/>
          <a:ln>
            <a:noFill/>
          </a:ln>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）打开喷嘴处的阀门，迅速放出喷雾器内一部分气体时，喷雾器前的小叶轮转动，再次发生能量转化</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8" name="矩形 7"/>
          <p:cNvSpPr/>
          <p:nvPr/>
        </p:nvSpPr>
        <p:spPr>
          <a:xfrm>
            <a:off x="5231110" y="4717888"/>
            <a:ext cx="1576072"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cs typeface="Times New Roman" panose="02020603050405020304" pitchFamily="18" charset="0"/>
              </a:rPr>
              <a:t>（第</a:t>
            </a:r>
            <a:r>
              <a:rPr lang="en-US" altLang="zh-CN" sz="2400" b="0">
                <a:solidFill>
                  <a:srgbClr val="000000"/>
                </a:solidFill>
                <a:cs typeface="Times New Roman" panose="02020603050405020304" pitchFamily="18" charset="0"/>
              </a:rPr>
              <a:t>2</a:t>
            </a:r>
            <a:r>
              <a:rPr lang="zh-CN" altLang="zh-CN" sz="2400" b="0">
                <a:solidFill>
                  <a:srgbClr val="000000"/>
                </a:solidFill>
                <a:cs typeface="Times New Roman" panose="02020603050405020304" pitchFamily="18" charset="0"/>
              </a:rPr>
              <a:t>题）</a:t>
            </a:r>
            <a:endParaRPr lang="zh-CN" altLang="zh-CN" sz="1200" b="0">
              <a:solidFill>
                <a:srgbClr val="000000"/>
              </a:solidFill>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432554"/>
            <a:ext cx="11485848" cy="576248"/>
          </a:xfrm>
        </p:spPr>
        <p:txBody>
          <a:bodyPr/>
          <a:lstStyle/>
          <a:p>
            <a:pPr lvl="0"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）比较</a:t>
            </a:r>
            <a:r>
              <a:rPr lang="zh-CN" altLang="zh-CN"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两图可知：气体对外界做功，气体内能</a:t>
            </a:r>
            <a:r>
              <a:rPr lang="zh-CN" altLang="zh-CN"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gyc299.jpg" descr="id:2147489979;FounderCES"/>
          <p:cNvPicPr/>
          <p:nvPr/>
        </p:nvPicPr>
        <p:blipFill>
          <a:blip r:embed="rId2"/>
          <a:stretch>
            <a:fillRect/>
          </a:stretch>
        </p:blipFill>
        <p:spPr>
          <a:xfrm>
            <a:off x="3358902" y="2171218"/>
            <a:ext cx="5191725" cy="1777474"/>
          </a:xfrm>
          <a:prstGeom prst="rect">
            <a:avLst/>
          </a:prstGeom>
        </p:spPr>
      </p:pic>
      <p:sp>
        <p:nvSpPr>
          <p:cNvPr id="5" name="矩形 4"/>
          <p:cNvSpPr/>
          <p:nvPr/>
        </p:nvSpPr>
        <p:spPr>
          <a:xfrm>
            <a:off x="1864710" y="1496498"/>
            <a:ext cx="1422184" cy="461665"/>
          </a:xfrm>
          <a:prstGeom prst="rect">
            <a:avLst/>
          </a:prstGeom>
        </p:spPr>
        <p:txBody>
          <a:bodyPr wrap="none">
            <a:spAutoFit/>
          </a:bodyPr>
          <a:lstStyle/>
          <a:p>
            <a:r>
              <a:rPr lang="zh-CN" altLang="zh-CN" sz="2400">
                <a:cs typeface="Times New Roman" panose="02020603050405020304" pitchFamily="18" charset="0"/>
              </a:rPr>
              <a:t>乙和丙　</a:t>
            </a:r>
            <a:endParaRPr lang="zh-CN" altLang="en-US"/>
          </a:p>
        </p:txBody>
      </p:sp>
      <p:sp>
        <p:nvSpPr>
          <p:cNvPr id="7" name="矩形 6"/>
          <p:cNvSpPr/>
          <p:nvPr/>
        </p:nvSpPr>
        <p:spPr>
          <a:xfrm>
            <a:off x="8283494" y="1388594"/>
            <a:ext cx="803425" cy="576248"/>
          </a:xfrm>
          <a:prstGeom prst="rect">
            <a:avLst/>
          </a:prstGeom>
        </p:spPr>
        <p:txBody>
          <a:bodyPr wrap="none">
            <a:spAutoFit/>
          </a:bodyPr>
          <a:lstStyle/>
          <a:p>
            <a:pPr algn="just">
              <a:lnSpc>
                <a:spcPct val="150000"/>
              </a:lnSpc>
              <a:spcAft>
                <a:spcPts val="0"/>
              </a:spcAft>
              <a:tabLst>
                <a:tab pos="6210935" algn="l"/>
              </a:tabLst>
            </a:pPr>
            <a:r>
              <a:rPr lang="zh-CN" altLang="zh-CN" sz="2400">
                <a:cs typeface="Times New Roman" panose="02020603050405020304" pitchFamily="18" charset="0"/>
              </a:rPr>
              <a:t>减少</a:t>
            </a:r>
            <a:endParaRPr lang="zh-CN" altLang="zh-CN" sz="1200">
              <a:solidFill>
                <a:srgbClr val="000000"/>
              </a:solidFill>
              <a:cs typeface="Times New Roman" panose="02020603050405020304" pitchFamily="18" charset="0"/>
            </a:endParaRPr>
          </a:p>
        </p:txBody>
      </p:sp>
      <p:sp>
        <p:nvSpPr>
          <p:cNvPr id="8" name="内容占位符 1"/>
          <p:cNvSpPr txBox="1"/>
          <p:nvPr/>
        </p:nvSpPr>
        <p:spPr bwMode="auto">
          <a:xfrm>
            <a:off x="366103" y="4401948"/>
            <a:ext cx="11485848"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AEEF"/>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比较乙和丙两图，气体被放出，使得小叶轮转动，即气体对外界做功，此时观察到气体温度下降，即气体内能减少，所以气体对外界做功，气体内能减少</a:t>
            </a:r>
            <a:r>
              <a:rPr lang="en-US" altLang="zh-CN">
                <a:latin typeface="宋体" panose="02010600030101010101" pitchFamily="2" charset="-122"/>
                <a:ea typeface="宋体" panose="02010600030101010101" pitchFamily="2" charset="-122"/>
                <a:cs typeface="Times New Roman" panose="02020603050405020304" pitchFamily="18" charset="0"/>
              </a:rPr>
              <a:t>.</a:t>
            </a:r>
          </a:p>
        </p:txBody>
      </p:sp>
      <p:sp>
        <p:nvSpPr>
          <p:cNvPr id="4" name="矩形 3"/>
          <p:cNvSpPr/>
          <p:nvPr/>
        </p:nvSpPr>
        <p:spPr>
          <a:xfrm>
            <a:off x="5231110" y="3785073"/>
            <a:ext cx="1576072"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cs typeface="Times New Roman" panose="02020603050405020304" pitchFamily="18" charset="0"/>
              </a:rPr>
              <a:t>（第</a:t>
            </a:r>
            <a:r>
              <a:rPr lang="en-US" altLang="zh-CN" sz="2400" b="0">
                <a:solidFill>
                  <a:srgbClr val="000000"/>
                </a:solidFill>
                <a:cs typeface="Times New Roman" panose="02020603050405020304" pitchFamily="18" charset="0"/>
              </a:rPr>
              <a:t>2</a:t>
            </a:r>
            <a:r>
              <a:rPr lang="zh-CN" altLang="zh-CN" sz="2400" b="0">
                <a:solidFill>
                  <a:srgbClr val="000000"/>
                </a:solidFill>
                <a:cs typeface="Times New Roman" panose="02020603050405020304" pitchFamily="18" charset="0"/>
              </a:rPr>
              <a:t>题）</a:t>
            </a:r>
            <a:endParaRPr lang="zh-CN" altLang="zh-CN" sz="1200" b="0">
              <a:solidFill>
                <a:srgbClr val="000000"/>
              </a:solidFill>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530855"/>
            <a:ext cx="11485848" cy="5031105"/>
          </a:xfrm>
        </p:spPr>
        <p:txBody>
          <a:bodyPr/>
          <a:lstStyle/>
          <a:p>
            <a:pPr hangingPunct="0">
              <a:spcAft>
                <a:spcPts val="0"/>
              </a:spcAft>
              <a:tabLst>
                <a:tab pos="6210935"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mj-ea"/>
                <a:ea typeface="+mj-ea"/>
                <a:cs typeface="Times New Roman" panose="02020603050405020304" pitchFamily="18" charset="0"/>
              </a:rPr>
              <a:t>小方同学用温度传感器代替温度计</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mj-ea"/>
                <a:ea typeface="+mj-ea"/>
                <a:cs typeface="Times New Roman" panose="02020603050405020304" pitchFamily="18" charset="0"/>
              </a:rPr>
              <a:t>用红外加热器代替酒精灯</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mj-ea"/>
                <a:ea typeface="+mj-ea"/>
                <a:cs typeface="Times New Roman" panose="02020603050405020304" pitchFamily="18" charset="0"/>
              </a:rPr>
              <a:t>探究不同物质的吸热</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能力</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实验装置如图甲所示，将盛有水和色拉油的两个相同试管放入同一个红外加热器中，两只温度传感器通过数据采集线与计算机相连，采集数据，得到温度随时间变化的图像如图乙所示</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endPar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endPar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endPar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endPar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endParaRPr lang="en-US" altLang="zh-CN" sz="10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kk461.jpg" descr="id:2147489986;FounderCES"/>
          <p:cNvPicPr/>
          <p:nvPr/>
        </p:nvPicPr>
        <p:blipFill>
          <a:blip r:embed="rId2"/>
          <a:stretch>
            <a:fillRect/>
          </a:stretch>
        </p:blipFill>
        <p:spPr>
          <a:xfrm>
            <a:off x="4508500" y="2569845"/>
            <a:ext cx="1297305" cy="1666240"/>
          </a:xfrm>
          <a:prstGeom prst="rect">
            <a:avLst/>
          </a:prstGeom>
        </p:spPr>
      </p:pic>
      <p:pic>
        <p:nvPicPr>
          <p:cNvPr id="4" name="kk462.jpg" descr="id:2147489993;FounderCES"/>
          <p:cNvPicPr/>
          <p:nvPr/>
        </p:nvPicPr>
        <p:blipFill>
          <a:blip r:embed="rId3"/>
          <a:stretch>
            <a:fillRect/>
          </a:stretch>
        </p:blipFill>
        <p:spPr>
          <a:xfrm>
            <a:off x="6740525" y="2415540"/>
            <a:ext cx="2472690" cy="1879600"/>
          </a:xfrm>
          <a:prstGeom prst="rect">
            <a:avLst/>
          </a:prstGeom>
        </p:spPr>
      </p:pic>
      <p:sp>
        <p:nvSpPr>
          <p:cNvPr id="6" name="矩形 5"/>
          <p:cNvSpPr/>
          <p:nvPr/>
        </p:nvSpPr>
        <p:spPr>
          <a:xfrm>
            <a:off x="4969151" y="4079602"/>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ea typeface="楷体" panose="02010609060101010101" pitchFamily="49" charset="-122"/>
                <a:cs typeface="Times New Roman" panose="02020603050405020304" pitchFamily="18" charset="0"/>
              </a:rPr>
              <a:t>甲</a:t>
            </a:r>
            <a:endParaRPr lang="zh-CN" altLang="zh-CN" sz="1200" b="0">
              <a:solidFill>
                <a:srgbClr val="000000"/>
              </a:solidFill>
              <a:cs typeface="Times New Roman" panose="02020603050405020304" pitchFamily="18" charset="0"/>
            </a:endParaRPr>
          </a:p>
        </p:txBody>
      </p:sp>
      <p:sp>
        <p:nvSpPr>
          <p:cNvPr id="8" name="矩形 7"/>
          <p:cNvSpPr/>
          <p:nvPr/>
        </p:nvSpPr>
        <p:spPr>
          <a:xfrm>
            <a:off x="7677358" y="4079602"/>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ea typeface="楷体" panose="02010609060101010101" pitchFamily="49" charset="-122"/>
                <a:cs typeface="Times New Roman" panose="02020603050405020304" pitchFamily="18" charset="0"/>
              </a:rPr>
              <a:t>乙</a:t>
            </a:r>
            <a:endParaRPr lang="zh-CN" altLang="zh-CN" sz="1200" b="0">
              <a:solidFill>
                <a:srgbClr val="000000"/>
              </a:solidFill>
              <a:cs typeface="Times New Roman" panose="02020603050405020304" pitchFamily="18" charset="0"/>
            </a:endParaRPr>
          </a:p>
        </p:txBody>
      </p:sp>
      <p:sp>
        <p:nvSpPr>
          <p:cNvPr id="10" name="矩形 9"/>
          <p:cNvSpPr/>
          <p:nvPr/>
        </p:nvSpPr>
        <p:spPr>
          <a:xfrm>
            <a:off x="5987341" y="4317310"/>
            <a:ext cx="1576072"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cs typeface="Times New Roman" panose="02020603050405020304" pitchFamily="18" charset="0"/>
              </a:rPr>
              <a:t>（第</a:t>
            </a:r>
            <a:r>
              <a:rPr lang="en-US" altLang="zh-CN" sz="2400" b="0">
                <a:solidFill>
                  <a:srgbClr val="000000"/>
                </a:solidFill>
                <a:cs typeface="Times New Roman" panose="02020603050405020304" pitchFamily="18" charset="0"/>
              </a:rPr>
              <a:t>3</a:t>
            </a:r>
            <a:r>
              <a:rPr lang="zh-CN" altLang="zh-CN" sz="2400" b="0">
                <a:solidFill>
                  <a:srgbClr val="000000"/>
                </a:solidFill>
                <a:cs typeface="Times New Roman" panose="02020603050405020304" pitchFamily="18" charset="0"/>
              </a:rPr>
              <a:t>题）</a:t>
            </a:r>
            <a:endParaRPr lang="zh-CN" altLang="zh-CN" sz="1200" b="0">
              <a:solidFill>
                <a:srgbClr val="000000"/>
              </a:solidFill>
              <a:cs typeface="Times New Roman" panose="02020603050405020304" pitchFamily="18" charset="0"/>
            </a:endParaRPr>
          </a:p>
        </p:txBody>
      </p:sp>
      <p:sp>
        <p:nvSpPr>
          <p:cNvPr id="7" name="矩形 6"/>
          <p:cNvSpPr/>
          <p:nvPr/>
        </p:nvSpPr>
        <p:spPr>
          <a:xfrm>
            <a:off x="8148268" y="4807977"/>
            <a:ext cx="3587842" cy="461665"/>
          </a:xfrm>
          <a:prstGeom prst="rect">
            <a:avLst/>
          </a:prstGeom>
        </p:spPr>
        <p:txBody>
          <a:bodyPr wrap="none">
            <a:spAutoFit/>
          </a:bodyPr>
          <a:lstStyle/>
          <a:p>
            <a:r>
              <a:rPr lang="zh-CN" altLang="zh-CN" sz="2400">
                <a:cs typeface="Times New Roman" panose="02020603050405020304" pitchFamily="18" charset="0"/>
              </a:rPr>
              <a:t>方便比较不同物质的吸热</a:t>
            </a:r>
            <a:endParaRPr lang="zh-CN" altLang="en-US"/>
          </a:p>
        </p:txBody>
      </p:sp>
      <p:sp>
        <p:nvSpPr>
          <p:cNvPr id="11" name="矩形 10"/>
          <p:cNvSpPr/>
          <p:nvPr/>
        </p:nvSpPr>
        <p:spPr>
          <a:xfrm>
            <a:off x="387230" y="5133852"/>
            <a:ext cx="803425" cy="461665"/>
          </a:xfrm>
          <a:prstGeom prst="rect">
            <a:avLst/>
          </a:prstGeom>
        </p:spPr>
        <p:txBody>
          <a:bodyPr wrap="none">
            <a:spAutoFit/>
          </a:bodyPr>
          <a:lstStyle/>
          <a:p>
            <a:r>
              <a:rPr lang="zh-CN" altLang="zh-CN" sz="2400">
                <a:cs typeface="Times New Roman" panose="02020603050405020304" pitchFamily="18" charset="0"/>
              </a:rPr>
              <a:t>能力</a:t>
            </a:r>
            <a:endParaRPr lang="zh-CN" altLang="en-US"/>
          </a:p>
        </p:txBody>
      </p:sp>
      <p:sp>
        <p:nvSpPr>
          <p:cNvPr id="12" name="文本框 11"/>
          <p:cNvSpPr txBox="1"/>
          <p:nvPr/>
        </p:nvSpPr>
        <p:spPr>
          <a:xfrm>
            <a:off x="360680" y="4798695"/>
            <a:ext cx="11715115" cy="668020"/>
          </a:xfrm>
          <a:prstGeom prst="rect">
            <a:avLst/>
          </a:prstGeom>
          <a:noFill/>
        </p:spPr>
        <p:txBody>
          <a:bodyPr wrap="square" rtlCol="0" anchor="t">
            <a:noAutofit/>
          </a:bodyPr>
          <a:lstStyle/>
          <a:p>
            <a:pPr hangingPunct="0">
              <a:spcAft>
                <a:spcPts val="0"/>
              </a:spcAft>
              <a:tabLst>
                <a:tab pos="6210935" algn="l"/>
              </a:tabLst>
            </a:pPr>
            <a:r>
              <a:rPr lang="zh-CN" altLang="zh-CN" sz="2400" b="0">
                <a:solidFill>
                  <a:srgbClr val="000000"/>
                </a:solidFill>
                <a:cs typeface="Times New Roman" panose="02020603050405020304" pitchFamily="18" charset="0"/>
                <a:sym typeface="+mn-ea"/>
              </a:rPr>
              <a:t>（</a:t>
            </a:r>
            <a:r>
              <a:rPr lang="en-US" altLang="zh-CN" sz="2400" b="0">
                <a:solidFill>
                  <a:srgbClr val="000000"/>
                </a:solidFill>
                <a:cs typeface="Times New Roman" panose="02020603050405020304" pitchFamily="18" charset="0"/>
                <a:sym typeface="+mn-ea"/>
              </a:rPr>
              <a:t>1</a:t>
            </a:r>
            <a:r>
              <a:rPr lang="zh-CN" altLang="zh-CN" sz="2400" b="0">
                <a:solidFill>
                  <a:srgbClr val="000000"/>
                </a:solidFill>
                <a:cs typeface="Times New Roman" panose="02020603050405020304" pitchFamily="18" charset="0"/>
                <a:sym typeface="+mn-ea"/>
              </a:rPr>
              <a:t>）</a:t>
            </a:r>
            <a:r>
              <a:rPr lang="zh-CN" altLang="zh-CN" sz="2400" b="0" spc="-100">
                <a:solidFill>
                  <a:srgbClr val="000000"/>
                </a:solidFill>
                <a:cs typeface="Times New Roman" panose="02020603050405020304" pitchFamily="18" charset="0"/>
                <a:sym typeface="+mn-ea"/>
              </a:rPr>
              <a:t>取初温相同、质量相等的水和色拉油进行实验，目的是</a:t>
            </a:r>
            <a:r>
              <a:rPr lang="en-US" altLang="zh-CN" sz="2400" b="0" u="sng" spc="-100">
                <a:solidFill>
                  <a:srgbClr val="000000"/>
                </a:solidFill>
                <a:cs typeface="Times New Roman" panose="02020603050405020304" pitchFamily="18" charset="0"/>
                <a:sym typeface="+mn-ea"/>
              </a:rPr>
              <a:t> </a:t>
            </a:r>
            <a:r>
              <a:rPr lang="en-US" altLang="zh-CN" sz="2400">
                <a:solidFill>
                  <a:srgbClr val="000000"/>
                </a:solidFill>
                <a:uFill>
                  <a:solidFill>
                    <a:srgbClr val="000000"/>
                  </a:solidFill>
                </a:uFill>
                <a:cs typeface="Times New Roman" panose="02020603050405020304" pitchFamily="18" charset="0"/>
                <a:sym typeface="+mn-ea"/>
              </a:rPr>
              <a:t>_______________________</a:t>
            </a:r>
            <a:endParaRPr lang="en-US" altLang="zh-CN" sz="240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sz="2400">
                <a:solidFill>
                  <a:srgbClr val="000000"/>
                </a:solidFill>
                <a:uFill>
                  <a:solidFill>
                    <a:srgbClr val="000000"/>
                  </a:solidFill>
                </a:uFill>
                <a:cs typeface="Times New Roman" panose="02020603050405020304" pitchFamily="18" charset="0"/>
                <a:sym typeface="+mn-ea"/>
              </a:rPr>
              <a:t>_____</a:t>
            </a:r>
            <a:r>
              <a:rPr lang="en-US" altLang="zh-CN" sz="2400">
                <a:solidFill>
                  <a:srgbClr val="000000"/>
                </a:solidFill>
                <a:latin typeface="宋体" panose="02010600030101010101" pitchFamily="2" charset="-122"/>
                <a:cs typeface="Times New Roman" panose="02020603050405020304" pitchFamily="18" charset="0"/>
                <a:sym typeface="+mn-ea"/>
              </a:rPr>
              <a:t>.</a:t>
            </a:r>
            <a:endParaRPr lang="zh-CN" altLang="zh-CN" sz="24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sz="2400" b="0" u="sng" spc="-100">
                <a:solidFill>
                  <a:srgbClr val="000000"/>
                </a:solidFill>
                <a:cs typeface="Times New Roman" panose="02020603050405020304" pitchFamily="18" charset="0"/>
                <a:sym typeface="+mn-ea"/>
              </a:rPr>
              <a:t>                                  </a:t>
            </a:r>
            <a:r>
              <a:rPr lang="zh-CN" altLang="zh-CN" sz="2400" b="0" u="sng" spc="-100">
                <a:solidFill>
                  <a:srgbClr val="000000"/>
                </a:solidFill>
                <a:cs typeface="Times New Roman" panose="02020603050405020304" pitchFamily="18" charset="0"/>
                <a:sym typeface="+mn-ea"/>
              </a:rPr>
              <a:t> </a:t>
            </a:r>
            <a:r>
              <a:rPr lang="en-US" altLang="zh-CN" sz="2400" b="0" u="sng" spc="-100">
                <a:solidFill>
                  <a:srgbClr val="000000"/>
                </a:solidFill>
                <a:cs typeface="Times New Roman" panose="02020603050405020304" pitchFamily="18" charset="0"/>
                <a:sym typeface="+mn-ea"/>
              </a:rPr>
              <a:t>    </a:t>
            </a:r>
            <a:endParaRPr lang="en-US" altLang="zh-CN" sz="2400" b="0" u="sng" kern="100" spc="-100">
              <a:solidFill>
                <a:srgbClr val="000000"/>
              </a:solidFill>
              <a:latin typeface="宋体" panose="02010600030101010101" pitchFamily="2" charset="-122"/>
              <a:cs typeface="Times New Roman" panose="02020603050405020304" pitchFamily="18" charset="0"/>
              <a:sym typeface="+mn-ea"/>
            </a:endParaRPr>
          </a:p>
        </p:txBody>
      </p:sp>
      <p:sp>
        <p:nvSpPr>
          <p:cNvPr id="13" name="内容占位符 1"/>
          <p:cNvSpPr>
            <a:spLocks noGrp="1"/>
          </p:cNvSpPr>
          <p:nvPr/>
        </p:nvSpPr>
        <p:spPr>
          <a:xfrm>
            <a:off x="360854" y="5431323"/>
            <a:ext cx="11485848" cy="1130246"/>
          </a:xfrm>
          <a:prstGeom prst="rect">
            <a:avLst/>
          </a:prstGeom>
          <a:noFill/>
          <a:ln>
            <a:noFill/>
          </a:ln>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hangingPunct="0">
              <a:spcAft>
                <a:spcPts val="0"/>
              </a:spcAft>
              <a:tabLst>
                <a:tab pos="6210935" algn="l"/>
              </a:tabLst>
            </a:pP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AEEF"/>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取初温相同、质量相等的水和色拉油进行实验，目的是方便比较不同物质的吸热能力</a:t>
            </a:r>
            <a:r>
              <a:rPr lang="en-US" altLang="zh-CN">
                <a:latin typeface="宋体" panose="02010600030101010101" pitchFamily="2" charset="-122"/>
                <a:ea typeface="宋体" panose="02010600030101010101" pitchFamily="2" charset="-122"/>
                <a:cs typeface="Times New Roman" panose="02020603050405020304" pitchFamily="18" charset="0"/>
              </a:rPr>
              <a:t>.</a:t>
            </a:r>
            <a:endParaRPr lang="zh-CN" altLang="zh-CN" sz="120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746120"/>
            <a:ext cx="11485848" cy="1130246"/>
          </a:xfrm>
        </p:spPr>
        <p:txBody>
          <a:bodyPr/>
          <a:lstStyle/>
          <a:p>
            <a:pPr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）实验过程中可以通过</a:t>
            </a:r>
            <a:r>
              <a:rPr lang="zh-CN" altLang="zh-CN"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来比较液体吸收热量的多少，这种实验方法叫</a:t>
            </a:r>
            <a:r>
              <a:rPr lang="zh-CN" altLang="zh-CN"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kk461.jpg" descr="id:2147489986;FounderCES"/>
          <p:cNvPicPr/>
          <p:nvPr/>
        </p:nvPicPr>
        <p:blipFill>
          <a:blip r:embed="rId2"/>
          <a:stretch>
            <a:fillRect/>
          </a:stretch>
        </p:blipFill>
        <p:spPr>
          <a:xfrm>
            <a:off x="3718942" y="2348289"/>
            <a:ext cx="1540485" cy="2016224"/>
          </a:xfrm>
          <a:prstGeom prst="rect">
            <a:avLst/>
          </a:prstGeom>
        </p:spPr>
      </p:pic>
      <p:pic>
        <p:nvPicPr>
          <p:cNvPr id="4" name="kk462.jpg" descr="id:2147489993;FounderCES"/>
          <p:cNvPicPr/>
          <p:nvPr/>
        </p:nvPicPr>
        <p:blipFill>
          <a:blip r:embed="rId3"/>
          <a:stretch>
            <a:fillRect/>
          </a:stretch>
        </p:blipFill>
        <p:spPr>
          <a:xfrm>
            <a:off x="5879182" y="2101967"/>
            <a:ext cx="2869961" cy="2270004"/>
          </a:xfrm>
          <a:prstGeom prst="rect">
            <a:avLst/>
          </a:prstGeom>
        </p:spPr>
      </p:pic>
      <p:sp>
        <p:nvSpPr>
          <p:cNvPr id="5" name="矩形 4"/>
          <p:cNvSpPr/>
          <p:nvPr/>
        </p:nvSpPr>
        <p:spPr>
          <a:xfrm>
            <a:off x="4466613" y="4262207"/>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ea typeface="楷体" panose="02010609060101010101" pitchFamily="49" charset="-122"/>
                <a:cs typeface="Times New Roman" panose="02020603050405020304" pitchFamily="18" charset="0"/>
              </a:rPr>
              <a:t>甲</a:t>
            </a:r>
            <a:endParaRPr lang="zh-CN" altLang="zh-CN" sz="1200" b="0">
              <a:solidFill>
                <a:srgbClr val="000000"/>
              </a:solidFill>
              <a:cs typeface="Times New Roman" panose="02020603050405020304" pitchFamily="18" charset="0"/>
            </a:endParaRPr>
          </a:p>
        </p:txBody>
      </p:sp>
      <p:sp>
        <p:nvSpPr>
          <p:cNvPr id="6" name="矩形 5"/>
          <p:cNvSpPr/>
          <p:nvPr/>
        </p:nvSpPr>
        <p:spPr>
          <a:xfrm>
            <a:off x="7031310" y="4262207"/>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ea typeface="楷体" panose="02010609060101010101" pitchFamily="49" charset="-122"/>
                <a:cs typeface="Times New Roman" panose="02020603050405020304" pitchFamily="18" charset="0"/>
              </a:rPr>
              <a:t>乙</a:t>
            </a:r>
            <a:endParaRPr lang="zh-CN" altLang="zh-CN" sz="1200" b="0">
              <a:solidFill>
                <a:srgbClr val="000000"/>
              </a:solidFill>
              <a:cs typeface="Times New Roman" panose="02020603050405020304" pitchFamily="18" charset="0"/>
            </a:endParaRPr>
          </a:p>
        </p:txBody>
      </p:sp>
      <p:sp>
        <p:nvSpPr>
          <p:cNvPr id="7" name="矩形 6"/>
          <p:cNvSpPr/>
          <p:nvPr/>
        </p:nvSpPr>
        <p:spPr>
          <a:xfrm>
            <a:off x="5197783" y="4428160"/>
            <a:ext cx="1576072"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cs typeface="Times New Roman" panose="02020603050405020304" pitchFamily="18" charset="0"/>
              </a:rPr>
              <a:t>（第</a:t>
            </a:r>
            <a:r>
              <a:rPr lang="en-US" altLang="zh-CN" sz="2400" b="0">
                <a:solidFill>
                  <a:srgbClr val="000000"/>
                </a:solidFill>
                <a:cs typeface="Times New Roman" panose="02020603050405020304" pitchFamily="18" charset="0"/>
              </a:rPr>
              <a:t>3</a:t>
            </a:r>
            <a:r>
              <a:rPr lang="zh-CN" altLang="zh-CN" sz="2400" b="0">
                <a:solidFill>
                  <a:srgbClr val="000000"/>
                </a:solidFill>
                <a:cs typeface="Times New Roman" panose="02020603050405020304" pitchFamily="18" charset="0"/>
              </a:rPr>
              <a:t>题）</a:t>
            </a:r>
            <a:endParaRPr lang="zh-CN" altLang="zh-CN" sz="1200" b="0">
              <a:solidFill>
                <a:srgbClr val="000000"/>
              </a:solidFill>
              <a:cs typeface="Times New Roman" panose="02020603050405020304" pitchFamily="18" charset="0"/>
            </a:endParaRPr>
          </a:p>
        </p:txBody>
      </p:sp>
      <p:sp>
        <p:nvSpPr>
          <p:cNvPr id="9" name="矩形 8"/>
          <p:cNvSpPr/>
          <p:nvPr/>
        </p:nvSpPr>
        <p:spPr>
          <a:xfrm>
            <a:off x="4084265" y="813910"/>
            <a:ext cx="2350323" cy="461665"/>
          </a:xfrm>
          <a:prstGeom prst="rect">
            <a:avLst/>
          </a:prstGeom>
        </p:spPr>
        <p:txBody>
          <a:bodyPr wrap="none">
            <a:spAutoFit/>
          </a:bodyPr>
          <a:lstStyle/>
          <a:p>
            <a:r>
              <a:rPr lang="zh-CN" altLang="zh-CN" sz="2400">
                <a:cs typeface="Times New Roman" panose="02020603050405020304" pitchFamily="18" charset="0"/>
              </a:rPr>
              <a:t>加热时间的长短</a:t>
            </a:r>
            <a:endParaRPr lang="zh-CN" altLang="en-US"/>
          </a:p>
        </p:txBody>
      </p:sp>
      <p:sp>
        <p:nvSpPr>
          <p:cNvPr id="11" name="矩形 10"/>
          <p:cNvSpPr/>
          <p:nvPr/>
        </p:nvSpPr>
        <p:spPr>
          <a:xfrm>
            <a:off x="1414686" y="1367144"/>
            <a:ext cx="1112805" cy="461665"/>
          </a:xfrm>
          <a:prstGeom prst="rect">
            <a:avLst/>
          </a:prstGeom>
        </p:spPr>
        <p:txBody>
          <a:bodyPr wrap="none">
            <a:spAutoFit/>
          </a:bodyPr>
          <a:lstStyle/>
          <a:p>
            <a:r>
              <a:rPr lang="zh-CN" altLang="zh-CN" sz="2400">
                <a:cs typeface="Times New Roman" panose="02020603050405020304" pitchFamily="18" charset="0"/>
              </a:rPr>
              <a:t>转换法</a:t>
            </a:r>
            <a:endParaRPr lang="zh-CN" altLang="en-US"/>
          </a:p>
        </p:txBody>
      </p:sp>
      <p:sp>
        <p:nvSpPr>
          <p:cNvPr id="12" name="内容占位符 1"/>
          <p:cNvSpPr txBox="1"/>
          <p:nvPr/>
        </p:nvSpPr>
        <p:spPr bwMode="auto">
          <a:xfrm>
            <a:off x="360854" y="4929588"/>
            <a:ext cx="11485848" cy="1667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AEEF"/>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两液体在同一加热器中加热，加热相同的时间内，两液体吸收的热量相同，所以实验过程中可以通过加热时间的长短来比较液体吸收热量的多少，这种实验方法叫转换法</a:t>
            </a:r>
            <a:r>
              <a:rPr lang="en-US" altLang="zh-CN">
                <a:latin typeface="宋体" panose="02010600030101010101" pitchFamily="2" charset="-122"/>
                <a:ea typeface="宋体" panose="02010600030101010101" pitchFamily="2"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630673"/>
            <a:ext cx="11485848" cy="1130246"/>
          </a:xfrm>
        </p:spPr>
        <p:txBody>
          <a:bodyPr/>
          <a:lstStyle/>
          <a:p>
            <a:pPr lvl="0" hangingPunct="0">
              <a:spcAft>
                <a:spcPts val="0"/>
              </a:spcAft>
              <a:tabLst>
                <a:tab pos="6210935" algn="l"/>
              </a:tabLst>
            </a:pP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）根据图像可知，水和色拉油的比热容关系是</a:t>
            </a:r>
            <a:r>
              <a:rPr lang="en-US" altLang="zh-CN"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i="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baseline="-25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色拉油</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，进一步计算可得，色拉油的比热容为</a:t>
            </a:r>
            <a:r>
              <a:rPr lang="zh-CN" altLang="zh-CN" u="sng" dirty="0">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J/</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kg</a:t>
            </a:r>
            <a:r>
              <a:rPr lang="en-US" altLang="zh-CN"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水的比热容是</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dirty="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en-US" altLang="zh-CN" baseline="300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J/</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kg</a:t>
            </a:r>
            <a:r>
              <a:rPr lang="en-US" altLang="zh-CN"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kk461.jpg" descr="id:2147489986;FounderCES"/>
          <p:cNvPicPr/>
          <p:nvPr/>
        </p:nvPicPr>
        <p:blipFill>
          <a:blip r:embed="rId2"/>
          <a:stretch>
            <a:fillRect/>
          </a:stretch>
        </p:blipFill>
        <p:spPr>
          <a:xfrm>
            <a:off x="3862705" y="1818640"/>
            <a:ext cx="1360170" cy="1838960"/>
          </a:xfrm>
          <a:prstGeom prst="rect">
            <a:avLst/>
          </a:prstGeom>
        </p:spPr>
      </p:pic>
      <p:pic>
        <p:nvPicPr>
          <p:cNvPr id="4" name="kk462.jpg" descr="id:2147489993;FounderCES"/>
          <p:cNvPicPr/>
          <p:nvPr/>
        </p:nvPicPr>
        <p:blipFill>
          <a:blip r:embed="rId3"/>
          <a:stretch>
            <a:fillRect/>
          </a:stretch>
        </p:blipFill>
        <p:spPr>
          <a:xfrm>
            <a:off x="6022975" y="1840230"/>
            <a:ext cx="2353945" cy="1897380"/>
          </a:xfrm>
          <a:prstGeom prst="rect">
            <a:avLst/>
          </a:prstGeom>
        </p:spPr>
      </p:pic>
      <p:sp>
        <p:nvSpPr>
          <p:cNvPr id="5" name="矩形 4"/>
          <p:cNvSpPr/>
          <p:nvPr/>
        </p:nvSpPr>
        <p:spPr>
          <a:xfrm>
            <a:off x="4610629" y="3555702"/>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ea typeface="楷体" panose="02010609060101010101" pitchFamily="49" charset="-122"/>
                <a:cs typeface="Times New Roman" panose="02020603050405020304" pitchFamily="18" charset="0"/>
              </a:rPr>
              <a:t>甲</a:t>
            </a:r>
            <a:endParaRPr lang="zh-CN" altLang="zh-CN" sz="1200" b="0">
              <a:solidFill>
                <a:srgbClr val="000000"/>
              </a:solidFill>
              <a:cs typeface="Times New Roman" panose="02020603050405020304" pitchFamily="18" charset="0"/>
            </a:endParaRPr>
          </a:p>
        </p:txBody>
      </p:sp>
      <p:sp>
        <p:nvSpPr>
          <p:cNvPr id="6" name="矩形 5"/>
          <p:cNvSpPr/>
          <p:nvPr/>
        </p:nvSpPr>
        <p:spPr>
          <a:xfrm>
            <a:off x="6888306" y="3483947"/>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ea typeface="楷体" panose="02010609060101010101" pitchFamily="49" charset="-122"/>
                <a:cs typeface="Times New Roman" panose="02020603050405020304" pitchFamily="18" charset="0"/>
              </a:rPr>
              <a:t>乙</a:t>
            </a:r>
            <a:endParaRPr lang="zh-CN" altLang="zh-CN" sz="1200" b="0">
              <a:solidFill>
                <a:srgbClr val="000000"/>
              </a:solidFill>
              <a:cs typeface="Times New Roman" panose="02020603050405020304" pitchFamily="18" charset="0"/>
            </a:endParaRPr>
          </a:p>
        </p:txBody>
      </p:sp>
      <p:sp>
        <p:nvSpPr>
          <p:cNvPr id="7" name="矩形 6"/>
          <p:cNvSpPr/>
          <p:nvPr/>
        </p:nvSpPr>
        <p:spPr>
          <a:xfrm>
            <a:off x="5341799" y="3793410"/>
            <a:ext cx="1576072"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cs typeface="Times New Roman" panose="02020603050405020304" pitchFamily="18" charset="0"/>
              </a:rPr>
              <a:t>（第</a:t>
            </a:r>
            <a:r>
              <a:rPr lang="en-US" altLang="zh-CN" sz="2400" b="0">
                <a:solidFill>
                  <a:srgbClr val="000000"/>
                </a:solidFill>
                <a:cs typeface="Times New Roman" panose="02020603050405020304" pitchFamily="18" charset="0"/>
              </a:rPr>
              <a:t>3</a:t>
            </a:r>
            <a:r>
              <a:rPr lang="zh-CN" altLang="zh-CN" sz="2400" b="0">
                <a:solidFill>
                  <a:srgbClr val="000000"/>
                </a:solidFill>
                <a:cs typeface="Times New Roman" panose="02020603050405020304" pitchFamily="18" charset="0"/>
              </a:rPr>
              <a:t>题）</a:t>
            </a:r>
            <a:endParaRPr lang="zh-CN" altLang="zh-CN" sz="1200" b="0">
              <a:solidFill>
                <a:srgbClr val="000000"/>
              </a:solidFill>
              <a:cs typeface="Times New Roman" panose="02020603050405020304" pitchFamily="18" charset="0"/>
            </a:endParaRPr>
          </a:p>
        </p:txBody>
      </p:sp>
      <p:sp>
        <p:nvSpPr>
          <p:cNvPr id="10" name="矩形 9"/>
          <p:cNvSpPr/>
          <p:nvPr/>
        </p:nvSpPr>
        <p:spPr>
          <a:xfrm>
            <a:off x="3095463" y="1146275"/>
            <a:ext cx="1289135" cy="576248"/>
          </a:xfrm>
          <a:prstGeom prst="rect">
            <a:avLst/>
          </a:prstGeom>
        </p:spPr>
        <p:txBody>
          <a:bodyPr wrap="none">
            <a:spAutoFit/>
          </a:bodyPr>
          <a:lstStyle/>
          <a:p>
            <a:pPr algn="just">
              <a:lnSpc>
                <a:spcPct val="150000"/>
              </a:lnSpc>
              <a:spcAft>
                <a:spcPts val="0"/>
              </a:spcAft>
              <a:tabLst>
                <a:tab pos="6210935" algn="l"/>
              </a:tabLst>
            </a:pPr>
            <a:r>
              <a:rPr lang="en-US" altLang="zh-CN" sz="2400">
                <a:latin typeface="+mn-lt"/>
                <a:cs typeface="Times New Roman" panose="02020603050405020304" pitchFamily="18" charset="0"/>
              </a:rPr>
              <a:t>2.</a:t>
            </a:r>
            <a:r>
              <a:rPr lang="en-US" altLang="zh-CN" sz="2400">
                <a:cs typeface="Times New Roman" panose="02020603050405020304" pitchFamily="18" charset="0"/>
              </a:rPr>
              <a:t>1</a:t>
            </a:r>
            <a:r>
              <a:rPr lang="en-US" altLang="zh-CN" sz="2400">
                <a:latin typeface="宋体" panose="02010600030101010101" pitchFamily="2" charset="-122"/>
                <a:cs typeface="Times New Roman" panose="02020603050405020304" pitchFamily="18" charset="0"/>
              </a:rPr>
              <a:t>×</a:t>
            </a:r>
            <a:r>
              <a:rPr lang="en-US" altLang="zh-CN" sz="2400">
                <a:cs typeface="Times New Roman" panose="02020603050405020304" pitchFamily="18" charset="0"/>
              </a:rPr>
              <a:t>10</a:t>
            </a:r>
            <a:r>
              <a:rPr lang="en-US" altLang="zh-CN" sz="2400" baseline="30000">
                <a:cs typeface="Times New Roman" panose="02020603050405020304" pitchFamily="18" charset="0"/>
              </a:rPr>
              <a:t>3</a:t>
            </a:r>
            <a:endParaRPr lang="zh-CN" altLang="zh-CN" sz="1200">
              <a:solidFill>
                <a:srgbClr val="000000"/>
              </a:solidFill>
              <a:cs typeface="Times New Roman" panose="02020603050405020304" pitchFamily="18" charset="0"/>
            </a:endParaRPr>
          </a:p>
        </p:txBody>
      </p:sp>
      <p:sp>
        <p:nvSpPr>
          <p:cNvPr id="12" name="矩形 11"/>
          <p:cNvSpPr/>
          <p:nvPr/>
        </p:nvSpPr>
        <p:spPr>
          <a:xfrm>
            <a:off x="7751390" y="734446"/>
            <a:ext cx="338554" cy="461665"/>
          </a:xfrm>
          <a:prstGeom prst="rect">
            <a:avLst/>
          </a:prstGeom>
        </p:spPr>
        <p:txBody>
          <a:bodyPr wrap="none">
            <a:spAutoFit/>
          </a:bodyPr>
          <a:lstStyle/>
          <a:p>
            <a:r>
              <a:rPr lang="en-US" altLang="zh-CN" sz="2400"/>
              <a:t>2</a:t>
            </a:r>
            <a:endParaRPr lang="zh-CN" altLang="en-US"/>
          </a:p>
        </p:txBody>
      </p:sp>
      <mc:AlternateContent xmlns:mc="http://schemas.openxmlformats.org/markup-compatibility/2006" xmlns:a14="http://schemas.microsoft.com/office/drawing/2010/main">
        <mc:Choice Requires="a14">
          <p:sp>
            <p:nvSpPr>
              <p:cNvPr id="8" name="内容占位符 1"/>
              <p:cNvSpPr>
                <a:spLocks noGrp="1"/>
              </p:cNvSpPr>
              <p:nvPr/>
            </p:nvSpPr>
            <p:spPr>
              <a:xfrm>
                <a:off x="360854" y="4118605"/>
                <a:ext cx="11485848" cy="2471510"/>
              </a:xfrm>
              <a:prstGeom prst="rect">
                <a:avLst/>
              </a:prstGeom>
              <a:noFill/>
              <a:ln>
                <a:noFill/>
              </a:ln>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hangingPunct="0">
                  <a:spcAft>
                    <a:spcPts val="0"/>
                  </a:spcAft>
                  <a:tabLst>
                    <a:tab pos="6210935" algn="l"/>
                  </a:tabLst>
                </a:pP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AEEF"/>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chemeClr val="tx1"/>
                    </a:solidFill>
                    <a:latin typeface="Times New Roman" panose="02020603050405020304" pitchFamily="18" charset="0"/>
                    <a:ea typeface="宋体" panose="02010600030101010101" pitchFamily="2" charset="-122"/>
                    <a:cs typeface="Times New Roman" panose="02020603050405020304" pitchFamily="18" charset="0"/>
                  </a:rPr>
                  <a:t>根据题图乙可知，温度升高</a:t>
                </a:r>
                <a:r>
                  <a:rPr lang="en-US" altLang="zh-CN">
                    <a:solidFill>
                      <a:schemeClr val="tx1"/>
                    </a:solidFill>
                    <a:latin typeface="Times New Roman" panose="02020603050405020304" pitchFamily="18" charset="0"/>
                    <a:ea typeface="宋体" panose="02010600030101010101" pitchFamily="2" charset="-122"/>
                    <a:cs typeface="Times New Roman" panose="02020603050405020304" pitchFamily="18" charset="0"/>
                  </a:rPr>
                  <a:t>80 </a:t>
                </a:r>
                <a:r>
                  <a:rPr lang="en-US" altLang="zh-CN">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chemeClr val="tx1"/>
                    </a:solidFill>
                    <a:latin typeface="Times New Roman" panose="02020603050405020304" pitchFamily="18" charset="0"/>
                    <a:ea typeface="宋体" panose="02010600030101010101" pitchFamily="2" charset="-122"/>
                    <a:cs typeface="Times New Roman" panose="02020603050405020304" pitchFamily="18" charset="0"/>
                  </a:rPr>
                  <a:t>时，水和色拉油的加热时间分别为</a:t>
                </a:r>
                <a:r>
                  <a:rPr lang="en-US" altLang="zh-CN">
                    <a:solidFill>
                      <a:schemeClr val="tx1"/>
                    </a:solidFill>
                    <a:latin typeface="Times New Roman" panose="02020603050405020304" pitchFamily="18" charset="0"/>
                    <a:ea typeface="宋体" panose="02010600030101010101" pitchFamily="2" charset="-122"/>
                    <a:cs typeface="Times New Roman" panose="02020603050405020304" pitchFamily="18" charset="0"/>
                  </a:rPr>
                  <a:t>4 min</a:t>
                </a:r>
                <a:r>
                  <a:rPr lang="zh-CN" altLang="zh-CN">
                    <a:solidFill>
                      <a:schemeClr val="tx1"/>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a:solidFill>
                      <a:schemeClr val="tx1"/>
                    </a:solidFill>
                    <a:latin typeface="Times New Roman" panose="02020603050405020304" pitchFamily="18" charset="0"/>
                    <a:ea typeface="宋体" panose="02010600030101010101" pitchFamily="2" charset="-122"/>
                    <a:cs typeface="Times New Roman" panose="02020603050405020304" pitchFamily="18" charset="0"/>
                  </a:rPr>
                  <a:t>2 min</a:t>
                </a:r>
                <a:r>
                  <a:rPr lang="zh-CN" altLang="zh-CN">
                    <a:solidFill>
                      <a:schemeClr val="tx1"/>
                    </a:solidFill>
                    <a:latin typeface="Times New Roman" panose="02020603050405020304" pitchFamily="18" charset="0"/>
                    <a:ea typeface="宋体" panose="02010600030101010101" pitchFamily="2" charset="-122"/>
                    <a:cs typeface="Times New Roman" panose="02020603050405020304" pitchFamily="18" charset="0"/>
                  </a:rPr>
                  <a:t>，由转换法可知，对应的吸收的热量之比为</a:t>
                </a:r>
                <a:r>
                  <a:rPr lang="en-US" altLang="zh-CN">
                    <a:solidFill>
                      <a:schemeClr val="tx1"/>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en-US" altLang="zh-CN">
                    <a:solidFill>
                      <a:schemeClr val="tx1"/>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a:solidFill>
                      <a:schemeClr val="tx1"/>
                    </a:solidFill>
                    <a:latin typeface="Times New Roman" panose="02020603050405020304" pitchFamily="18" charset="0"/>
                    <a:ea typeface="宋体" panose="02010600030101010101" pitchFamily="2" charset="-122"/>
                    <a:cs typeface="Times New Roman" panose="02020603050405020304" pitchFamily="18" charset="0"/>
                  </a:rPr>
                  <a:t>，根据</a:t>
                </a:r>
                <a:r>
                  <a:rPr lang="en-US" altLang="zh-CN" i="1">
                    <a:solidFill>
                      <a:schemeClr val="tx1"/>
                    </a:solidFill>
                    <a:latin typeface="Times New Roman" panose="02020603050405020304" pitchFamily="18" charset="0"/>
                    <a:ea typeface="宋体" panose="02010600030101010101" pitchFamily="2" charset="-122"/>
                    <a:cs typeface="Times New Roman" panose="02020603050405020304" pitchFamily="18" charset="0"/>
                  </a:rPr>
                  <a:t>Q</a:t>
                </a:r>
                <a:r>
                  <a:rPr lang="zh-CN" altLang="zh-CN">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i="1">
                    <a:solidFill>
                      <a:schemeClr val="tx1"/>
                    </a:solidFill>
                    <a:latin typeface="Times New Roman" panose="02020603050405020304" pitchFamily="18" charset="0"/>
                    <a:ea typeface="宋体" panose="02010600030101010101" pitchFamily="2" charset="-122"/>
                    <a:cs typeface="Times New Roman" panose="02020603050405020304" pitchFamily="18" charset="0"/>
                  </a:rPr>
                  <a:t>cm</a:t>
                </a:r>
                <a:r>
                  <a:rPr lang="en-US" altLang="zh-CN">
                    <a:solidFill>
                      <a:schemeClr val="tx1"/>
                    </a:solidFill>
                    <a:latin typeface="Times New Roman" panose="02020603050405020304" pitchFamily="18" charset="0"/>
                    <a:ea typeface="宋体" panose="02010600030101010101" pitchFamily="2" charset="-122"/>
                    <a:cs typeface="Times New Roman" panose="02020603050405020304" pitchFamily="18" charset="0"/>
                  </a:rPr>
                  <a:t>Δ</a:t>
                </a:r>
                <a:r>
                  <a:rPr lang="en-US" altLang="zh-CN" i="1">
                    <a:solidFill>
                      <a:schemeClr val="tx1"/>
                    </a:solidFill>
                    <a:latin typeface="Times New Roman" panose="02020603050405020304" pitchFamily="18" charset="0"/>
                    <a:ea typeface="宋体" panose="02010600030101010101" pitchFamily="2" charset="-122"/>
                    <a:cs typeface="Times New Roman" panose="02020603050405020304" pitchFamily="18" charset="0"/>
                  </a:rPr>
                  <a:t>t</a:t>
                </a:r>
                <a:r>
                  <a:rPr lang="zh-CN" altLang="zh-CN">
                    <a:solidFill>
                      <a:schemeClr val="tx1"/>
                    </a:solidFill>
                    <a:latin typeface="Times New Roman" panose="02020603050405020304" pitchFamily="18" charset="0"/>
                    <a:ea typeface="宋体" panose="02010600030101010101" pitchFamily="2" charset="-122"/>
                    <a:cs typeface="Times New Roman" panose="02020603050405020304" pitchFamily="18" charset="0"/>
                  </a:rPr>
                  <a:t>可知，在物体质量和升高的温度相同的情况下，吸收的热量与比热容成正比，所以比热容关系是</a:t>
                </a:r>
                <a:r>
                  <a:rPr lang="en-US" altLang="zh-CN" i="1">
                    <a:solidFill>
                      <a:schemeClr val="tx1"/>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baseline="-25000">
                    <a:solidFill>
                      <a:schemeClr val="tx1"/>
                    </a:solidFill>
                    <a:latin typeface="Times New Roman" panose="02020603050405020304" pitchFamily="18" charset="0"/>
                    <a:ea typeface="宋体" panose="02010600030101010101" pitchFamily="2" charset="-122"/>
                    <a:cs typeface="Times New Roman" panose="02020603050405020304" pitchFamily="18" charset="0"/>
                  </a:rPr>
                  <a:t>水</a:t>
                </a:r>
                <a:r>
                  <a:rPr lang="zh-CN" altLang="zh-CN">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chemeClr val="tx1"/>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i="1">
                    <a:solidFill>
                      <a:schemeClr val="tx1"/>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baseline="-25000">
                    <a:solidFill>
                      <a:schemeClr val="tx1"/>
                    </a:solidFill>
                    <a:latin typeface="Times New Roman" panose="02020603050405020304" pitchFamily="18" charset="0"/>
                    <a:ea typeface="宋体" panose="02010600030101010101" pitchFamily="2" charset="-122"/>
                    <a:cs typeface="Times New Roman" panose="02020603050405020304" pitchFamily="18" charset="0"/>
                  </a:rPr>
                  <a:t>色拉油</a:t>
                </a:r>
                <a:r>
                  <a:rPr lang="zh-CN" altLang="zh-CN">
                    <a:solidFill>
                      <a:schemeClr val="tx1"/>
                    </a:solidFill>
                    <a:latin typeface="Times New Roman" panose="02020603050405020304" pitchFamily="18" charset="0"/>
                    <a:ea typeface="宋体" panose="02010600030101010101" pitchFamily="2" charset="-122"/>
                    <a:cs typeface="Times New Roman" panose="02020603050405020304" pitchFamily="18" charset="0"/>
                  </a:rPr>
                  <a:t>，色拉油的比热容为</a:t>
                </a:r>
                <a:r>
                  <a:rPr lang="en-US" altLang="zh-CN" i="1">
                    <a:solidFill>
                      <a:schemeClr val="tx1"/>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baseline="-25000">
                    <a:solidFill>
                      <a:schemeClr val="tx1"/>
                    </a:solidFill>
                    <a:latin typeface="Times New Roman" panose="02020603050405020304" pitchFamily="18" charset="0"/>
                    <a:ea typeface="宋体" panose="02010600030101010101" pitchFamily="2" charset="-122"/>
                    <a:cs typeface="Times New Roman" panose="02020603050405020304" pitchFamily="18" charset="0"/>
                  </a:rPr>
                  <a:t>色拉油</a:t>
                </a:r>
                <a:r>
                  <a:rPr lang="zh-CN" altLang="zh-CN">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14:m>
                  <m:oMath xmlns:m="http://schemas.openxmlformats.org/officeDocument/2006/math">
                    <m:f>
                      <m:fPr>
                        <m:ctrlPr>
                          <a:rPr lang="zh-CN" altLang="zh-CN" i="1">
                            <a:solidFill>
                              <a:schemeClr val="tx1"/>
                            </a:solidFill>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b="0" i="1">
                            <a:solidFill>
                              <a:schemeClr val="tx1"/>
                            </a:solidFill>
                            <a:latin typeface="Cambria Math" panose="02040503050406030204" pitchFamily="18" charset="0"/>
                            <a:ea typeface="宋体" panose="02010600030101010101" pitchFamily="2" charset="-122"/>
                            <a:cs typeface="Times New Roman" panose="02020603050405020304" pitchFamily="18" charset="0"/>
                          </a:rPr>
                          <m:t>1</m:t>
                        </m:r>
                      </m:num>
                      <m:den>
                        <m:r>
                          <a:rPr lang="en-US" altLang="zh-CN" b="0" i="1">
                            <a:solidFill>
                              <a:schemeClr val="tx1"/>
                            </a:solidFill>
                            <a:latin typeface="Cambria Math" panose="02040503050406030204" pitchFamily="18" charset="0"/>
                            <a:ea typeface="宋体" panose="02010600030101010101" pitchFamily="2" charset="-122"/>
                            <a:cs typeface="Times New Roman" panose="02020603050405020304" pitchFamily="18" charset="0"/>
                          </a:rPr>
                          <m:t>2</m:t>
                        </m:r>
                      </m:den>
                    </m:f>
                  </m:oMath>
                </a14:m>
                <a:r>
                  <a:rPr lang="en-US" altLang="zh-CN">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en-US" altLang="zh-CN">
                    <a:solidFill>
                      <a:schemeClr val="tx1"/>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a:solidFill>
                      <a:schemeClr val="tx1"/>
                    </a:solidFill>
                    <a:ea typeface="宋体" panose="02010600030101010101" pitchFamily="2" charset="-122"/>
                    <a:cs typeface="Times New Roman" panose="02020603050405020304" pitchFamily="18" charset="0"/>
                  </a:rPr>
                  <a:t>.</a:t>
                </a:r>
                <a:r>
                  <a:rPr lang="en-US" altLang="zh-CN">
                    <a:solidFill>
                      <a:schemeClr val="tx1"/>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en-US" altLang="zh-CN">
                    <a:solidFill>
                      <a:schemeClr val="tx1"/>
                    </a:solidFill>
                    <a:latin typeface="Times New Roman" panose="02020603050405020304" pitchFamily="18" charset="0"/>
                    <a:ea typeface="宋体" panose="02010600030101010101" pitchFamily="2" charset="-122"/>
                    <a:cs typeface="Times New Roman" panose="02020603050405020304" pitchFamily="18" charset="0"/>
                  </a:rPr>
                  <a:t>10</a:t>
                </a:r>
                <a:r>
                  <a:rPr lang="en-US" altLang="zh-CN" baseline="30000">
                    <a:solidFill>
                      <a:schemeClr val="tx1"/>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a:solidFill>
                      <a:schemeClr val="tx1"/>
                    </a:solidFill>
                    <a:latin typeface="Times New Roman" panose="02020603050405020304" pitchFamily="18" charset="0"/>
                    <a:ea typeface="宋体" panose="02010600030101010101" pitchFamily="2" charset="-122"/>
                    <a:cs typeface="Times New Roman" panose="02020603050405020304" pitchFamily="18" charset="0"/>
                  </a:rPr>
                  <a:t> J/</a:t>
                </a:r>
                <a:r>
                  <a:rPr lang="zh-CN" altLang="zh-CN">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chemeClr val="tx1"/>
                    </a:solidFill>
                    <a:latin typeface="Times New Roman" panose="02020603050405020304" pitchFamily="18" charset="0"/>
                    <a:ea typeface="宋体" panose="02010600030101010101" pitchFamily="2" charset="-122"/>
                    <a:cs typeface="Times New Roman" panose="02020603050405020304" pitchFamily="18" charset="0"/>
                  </a:rPr>
                  <a:t>kg</a:t>
                </a:r>
                <a:r>
                  <a:rPr lang="en-US" altLang="zh-CN">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chemeClr val="tx1"/>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a:solidFill>
                      <a:schemeClr val="tx1"/>
                    </a:solidFill>
                    <a:ea typeface="宋体" panose="02010600030101010101" pitchFamily="2" charset="-122"/>
                    <a:cs typeface="Times New Roman" panose="02020603050405020304" pitchFamily="18" charset="0"/>
                  </a:rPr>
                  <a:t>.</a:t>
                </a:r>
                <a:r>
                  <a:rPr lang="en-US" altLang="zh-CN">
                    <a:solidFill>
                      <a:schemeClr val="tx1"/>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en-US" altLang="zh-CN">
                    <a:solidFill>
                      <a:schemeClr val="tx1"/>
                    </a:solidFill>
                    <a:latin typeface="Times New Roman" panose="02020603050405020304" pitchFamily="18" charset="0"/>
                    <a:ea typeface="宋体" panose="02010600030101010101" pitchFamily="2" charset="-122"/>
                    <a:cs typeface="Times New Roman" panose="02020603050405020304" pitchFamily="18" charset="0"/>
                  </a:rPr>
                  <a:t>10</a:t>
                </a:r>
                <a:r>
                  <a:rPr lang="en-US" altLang="zh-CN" baseline="30000">
                    <a:solidFill>
                      <a:schemeClr val="tx1"/>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a:solidFill>
                      <a:schemeClr val="tx1"/>
                    </a:solidFill>
                    <a:latin typeface="Times New Roman" panose="02020603050405020304" pitchFamily="18" charset="0"/>
                    <a:ea typeface="宋体" panose="02010600030101010101" pitchFamily="2" charset="-122"/>
                    <a:cs typeface="Times New Roman" panose="02020603050405020304" pitchFamily="18" charset="0"/>
                  </a:rPr>
                  <a:t> J/</a:t>
                </a:r>
                <a:r>
                  <a:rPr lang="zh-CN" altLang="zh-CN">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chemeClr val="tx1"/>
                    </a:solidFill>
                    <a:latin typeface="Times New Roman" panose="02020603050405020304" pitchFamily="18" charset="0"/>
                    <a:ea typeface="宋体" panose="02010600030101010101" pitchFamily="2" charset="-122"/>
                    <a:cs typeface="Times New Roman" panose="02020603050405020304" pitchFamily="18" charset="0"/>
                  </a:rPr>
                  <a:t>kg</a:t>
                </a:r>
                <a:r>
                  <a:rPr lang="en-US" altLang="zh-CN">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a:solidFill>
                      <a:schemeClr val="tx1"/>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chemeClr val="tx1"/>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chemeClr val="tx1"/>
                    </a:solidFill>
                    <a:latin typeface="宋体" panose="02010600030101010101" pitchFamily="2" charset="-122"/>
                    <a:ea typeface="宋体" panose="02010600030101010101" pitchFamily="2" charset="-122"/>
                    <a:cs typeface="Times New Roman" panose="02020603050405020304" pitchFamily="18" charset="0"/>
                  </a:rPr>
                  <a:t>.</a:t>
                </a:r>
                <a:endParaRPr lang="en-US" altLang="zh-CN">
                  <a:solidFill>
                    <a:srgbClr val="FF0000"/>
                  </a:solidFill>
                  <a:latin typeface="宋体" panose="02010600030101010101" pitchFamily="2" charset="-122"/>
                  <a:ea typeface="宋体" panose="02010600030101010101" pitchFamily="2" charset="-122"/>
                  <a:cs typeface="Times New Roman" panose="02020603050405020304" pitchFamily="18" charset="0"/>
                </a:endParaRPr>
              </a:p>
            </p:txBody>
          </p:sp>
        </mc:Choice>
        <mc:Fallback xmlns="">
          <p:sp>
            <p:nvSpPr>
              <p:cNvPr id="8" name="内容占位符 1"/>
              <p:cNvSpPr>
                <a:spLocks noRot="1" noChangeAspect="1" noMove="1" noResize="1" noEditPoints="1" noAdjustHandles="1" noChangeArrowheads="1" noChangeShapeType="1" noTextEdit="1"/>
              </p:cNvSpPr>
              <p:nvPr/>
            </p:nvSpPr>
            <p:spPr>
              <a:xfrm>
                <a:off x="360854" y="4118605"/>
                <a:ext cx="11485848" cy="2471510"/>
              </a:xfrm>
              <a:prstGeom prst="rect">
                <a:avLst/>
              </a:prstGeom>
              <a:blipFill rotWithShape="1">
                <a:blip r:embed="rId4"/>
                <a:stretch>
                  <a:fillRect l="-2" t="-25" r="1" b="-2540"/>
                </a:stretch>
              </a:blipFill>
              <a:ln>
                <a:noFill/>
              </a:ln>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1"/>
          <p:cNvSpPr txBox="1"/>
          <p:nvPr/>
        </p:nvSpPr>
        <p:spPr bwMode="auto">
          <a:xfrm>
            <a:off x="392016" y="1700808"/>
            <a:ext cx="11485848"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zh-CN" altLang="zh-CN">
                <a:solidFill>
                  <a:srgbClr val="ED8574"/>
                </a:solidFill>
                <a:latin typeface="Times New Roman" panose="02020603050405020304" pitchFamily="18" charset="0"/>
                <a:ea typeface="黑体" panose="02010609060101010101" pitchFamily="49" charset="-122"/>
                <a:cs typeface="Times New Roman" panose="02020603050405020304" pitchFamily="18" charset="0"/>
              </a:rPr>
              <a:t>名师启发</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不同物质互相接触时分子彼此进入对方的现象叫扩散</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扩散现象说明分子在不停地做无规则运动</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温度越高</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分子无规则运动越剧烈</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p>
        </p:txBody>
      </p:sp>
      <p:sp>
        <p:nvSpPr>
          <p:cNvPr id="4" name="内容占位符 1"/>
          <p:cNvSpPr txBox="1"/>
          <p:nvPr/>
        </p:nvSpPr>
        <p:spPr bwMode="auto">
          <a:xfrm>
            <a:off x="360854" y="3356992"/>
            <a:ext cx="11485848" cy="1684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indent="720725" eaLnBrk="1"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常见的物质是由分子</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原子等构成的</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一切分子都在不停地做无规则运动</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扩散现象</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分子之间存在着相互作用的引力和斥力</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温度越高</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表明分子运动得越剧烈</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关键提醒.eps" descr="id:2147489494;FounderCES"/>
          <p:cNvPicPr/>
          <p:nvPr/>
        </p:nvPicPr>
        <p:blipFill>
          <a:blip r:embed="rId2"/>
          <a:stretch>
            <a:fillRect/>
          </a:stretch>
        </p:blipFill>
        <p:spPr>
          <a:xfrm>
            <a:off x="380286" y="2897068"/>
            <a:ext cx="1584176" cy="43190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330177"/>
            <a:ext cx="11485848" cy="576248"/>
          </a:xfrm>
        </p:spPr>
        <p:txBody>
          <a:bodyPr/>
          <a:lstStyle/>
          <a:p>
            <a:pPr lvl="0"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）水和色拉油相比，</a:t>
            </a:r>
            <a:r>
              <a:rPr lang="zh-CN" altLang="zh-CN"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的吸热能力更强</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kk461.jpg" descr="id:2147489986;FounderCES"/>
          <p:cNvPicPr/>
          <p:nvPr/>
        </p:nvPicPr>
        <p:blipFill>
          <a:blip r:embed="rId2"/>
          <a:stretch>
            <a:fillRect/>
          </a:stretch>
        </p:blipFill>
        <p:spPr>
          <a:xfrm>
            <a:off x="3574926" y="2387171"/>
            <a:ext cx="1540485" cy="2016224"/>
          </a:xfrm>
          <a:prstGeom prst="rect">
            <a:avLst/>
          </a:prstGeom>
        </p:spPr>
      </p:pic>
      <p:pic>
        <p:nvPicPr>
          <p:cNvPr id="4" name="kk462.jpg" descr="id:2147489993;FounderCES"/>
          <p:cNvPicPr/>
          <p:nvPr/>
        </p:nvPicPr>
        <p:blipFill>
          <a:blip r:embed="rId3"/>
          <a:stretch>
            <a:fillRect/>
          </a:stretch>
        </p:blipFill>
        <p:spPr>
          <a:xfrm>
            <a:off x="5735166" y="2140849"/>
            <a:ext cx="2869961" cy="2270004"/>
          </a:xfrm>
          <a:prstGeom prst="rect">
            <a:avLst/>
          </a:prstGeom>
        </p:spPr>
      </p:pic>
      <p:sp>
        <p:nvSpPr>
          <p:cNvPr id="5" name="矩形 4"/>
          <p:cNvSpPr/>
          <p:nvPr/>
        </p:nvSpPr>
        <p:spPr>
          <a:xfrm>
            <a:off x="4322597" y="4301089"/>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ea typeface="楷体" panose="02010609060101010101" pitchFamily="49" charset="-122"/>
                <a:cs typeface="Times New Roman" panose="02020603050405020304" pitchFamily="18" charset="0"/>
              </a:rPr>
              <a:t>甲</a:t>
            </a:r>
            <a:endParaRPr lang="zh-CN" altLang="zh-CN" sz="1200" b="0">
              <a:solidFill>
                <a:srgbClr val="000000"/>
              </a:solidFill>
              <a:cs typeface="Times New Roman" panose="02020603050405020304" pitchFamily="18" charset="0"/>
            </a:endParaRPr>
          </a:p>
        </p:txBody>
      </p:sp>
      <p:sp>
        <p:nvSpPr>
          <p:cNvPr id="6" name="矩形 5"/>
          <p:cNvSpPr/>
          <p:nvPr/>
        </p:nvSpPr>
        <p:spPr>
          <a:xfrm>
            <a:off x="6887294" y="4301089"/>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ea typeface="楷体" panose="02010609060101010101" pitchFamily="49" charset="-122"/>
                <a:cs typeface="Times New Roman" panose="02020603050405020304" pitchFamily="18" charset="0"/>
              </a:rPr>
              <a:t>乙</a:t>
            </a:r>
            <a:endParaRPr lang="zh-CN" altLang="zh-CN" sz="1200" b="0">
              <a:solidFill>
                <a:srgbClr val="000000"/>
              </a:solidFill>
              <a:cs typeface="Times New Roman" panose="02020603050405020304" pitchFamily="18" charset="0"/>
            </a:endParaRPr>
          </a:p>
        </p:txBody>
      </p:sp>
      <p:sp>
        <p:nvSpPr>
          <p:cNvPr id="7" name="矩形 6"/>
          <p:cNvSpPr/>
          <p:nvPr/>
        </p:nvSpPr>
        <p:spPr>
          <a:xfrm>
            <a:off x="5053767" y="4467042"/>
            <a:ext cx="1576072"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cs typeface="Times New Roman" panose="02020603050405020304" pitchFamily="18" charset="0"/>
              </a:rPr>
              <a:t>（第</a:t>
            </a:r>
            <a:r>
              <a:rPr lang="en-US" altLang="zh-CN" sz="2400" b="0">
                <a:solidFill>
                  <a:srgbClr val="000000"/>
                </a:solidFill>
                <a:cs typeface="Times New Roman" panose="02020603050405020304" pitchFamily="18" charset="0"/>
              </a:rPr>
              <a:t>3</a:t>
            </a:r>
            <a:r>
              <a:rPr lang="zh-CN" altLang="zh-CN" sz="2400" b="0">
                <a:solidFill>
                  <a:srgbClr val="000000"/>
                </a:solidFill>
                <a:cs typeface="Times New Roman" panose="02020603050405020304" pitchFamily="18" charset="0"/>
              </a:rPr>
              <a:t>题）</a:t>
            </a:r>
            <a:endParaRPr lang="zh-CN" altLang="zh-CN" sz="1200" b="0">
              <a:solidFill>
                <a:srgbClr val="000000"/>
              </a:solidFill>
              <a:cs typeface="Times New Roman" panose="02020603050405020304" pitchFamily="18" charset="0"/>
            </a:endParaRPr>
          </a:p>
        </p:txBody>
      </p:sp>
      <p:sp>
        <p:nvSpPr>
          <p:cNvPr id="9" name="矩形 8"/>
          <p:cNvSpPr/>
          <p:nvPr/>
        </p:nvSpPr>
        <p:spPr>
          <a:xfrm>
            <a:off x="3718942" y="1387468"/>
            <a:ext cx="494046" cy="461665"/>
          </a:xfrm>
          <a:prstGeom prst="rect">
            <a:avLst/>
          </a:prstGeom>
        </p:spPr>
        <p:txBody>
          <a:bodyPr wrap="none">
            <a:spAutoFit/>
          </a:bodyPr>
          <a:lstStyle/>
          <a:p>
            <a:r>
              <a:rPr lang="zh-CN" altLang="zh-CN" sz="2400">
                <a:cs typeface="Times New Roman" panose="02020603050405020304" pitchFamily="18" charset="0"/>
              </a:rPr>
              <a:t>水</a:t>
            </a:r>
            <a:endParaRPr lang="zh-CN" altLang="en-US"/>
          </a:p>
        </p:txBody>
      </p:sp>
      <p:sp>
        <p:nvSpPr>
          <p:cNvPr id="10" name="内容占位符 1"/>
          <p:cNvSpPr txBox="1"/>
          <p:nvPr/>
        </p:nvSpPr>
        <p:spPr bwMode="auto">
          <a:xfrm>
            <a:off x="360854" y="4940984"/>
            <a:ext cx="11485848"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AEEF"/>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水和色拉油相比，水的比热容大，水的吸热能力更强</a:t>
            </a:r>
            <a:r>
              <a:rPr lang="en-US" altLang="zh-CN">
                <a:latin typeface="宋体" panose="02010600030101010101" pitchFamily="2" charset="-122"/>
                <a:ea typeface="宋体" panose="02010600030101010101" pitchFamily="2"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322000"/>
            <a:ext cx="11485848" cy="576248"/>
          </a:xfrm>
        </p:spPr>
        <p:txBody>
          <a:bodyPr/>
          <a:lstStyle/>
          <a:p>
            <a:pPr lvl="0"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）你认为做这个实验产生误差的主要原因是</a:t>
            </a:r>
            <a:r>
              <a:rPr lang="zh-CN" altLang="zh-CN"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kk461.jpg" descr="id:2147489986;FounderCES"/>
          <p:cNvPicPr/>
          <p:nvPr/>
        </p:nvPicPr>
        <p:blipFill>
          <a:blip r:embed="rId2"/>
          <a:stretch>
            <a:fillRect/>
          </a:stretch>
        </p:blipFill>
        <p:spPr>
          <a:xfrm>
            <a:off x="3646934" y="2306986"/>
            <a:ext cx="1540485" cy="2016224"/>
          </a:xfrm>
          <a:prstGeom prst="rect">
            <a:avLst/>
          </a:prstGeom>
        </p:spPr>
      </p:pic>
      <p:pic>
        <p:nvPicPr>
          <p:cNvPr id="4" name="kk462.jpg" descr="id:2147489993;FounderCES"/>
          <p:cNvPicPr/>
          <p:nvPr/>
        </p:nvPicPr>
        <p:blipFill>
          <a:blip r:embed="rId3"/>
          <a:stretch>
            <a:fillRect/>
          </a:stretch>
        </p:blipFill>
        <p:spPr>
          <a:xfrm>
            <a:off x="5807174" y="2060664"/>
            <a:ext cx="2869961" cy="2270004"/>
          </a:xfrm>
          <a:prstGeom prst="rect">
            <a:avLst/>
          </a:prstGeom>
        </p:spPr>
      </p:pic>
      <p:sp>
        <p:nvSpPr>
          <p:cNvPr id="5" name="矩形 4"/>
          <p:cNvSpPr/>
          <p:nvPr/>
        </p:nvSpPr>
        <p:spPr>
          <a:xfrm>
            <a:off x="4394605" y="4220904"/>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ea typeface="楷体" panose="02010609060101010101" pitchFamily="49" charset="-122"/>
                <a:cs typeface="Times New Roman" panose="02020603050405020304" pitchFamily="18" charset="0"/>
              </a:rPr>
              <a:t>甲</a:t>
            </a:r>
            <a:endParaRPr lang="zh-CN" altLang="zh-CN" sz="1200" b="0">
              <a:solidFill>
                <a:srgbClr val="000000"/>
              </a:solidFill>
              <a:cs typeface="Times New Roman" panose="02020603050405020304" pitchFamily="18" charset="0"/>
            </a:endParaRPr>
          </a:p>
        </p:txBody>
      </p:sp>
      <p:sp>
        <p:nvSpPr>
          <p:cNvPr id="6" name="矩形 5"/>
          <p:cNvSpPr/>
          <p:nvPr/>
        </p:nvSpPr>
        <p:spPr>
          <a:xfrm>
            <a:off x="6959302" y="4220904"/>
            <a:ext cx="494046"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ea typeface="楷体" panose="02010609060101010101" pitchFamily="49" charset="-122"/>
                <a:cs typeface="Times New Roman" panose="02020603050405020304" pitchFamily="18" charset="0"/>
              </a:rPr>
              <a:t>乙</a:t>
            </a:r>
            <a:endParaRPr lang="zh-CN" altLang="zh-CN" sz="1200" b="0">
              <a:solidFill>
                <a:srgbClr val="000000"/>
              </a:solidFill>
              <a:cs typeface="Times New Roman" panose="02020603050405020304" pitchFamily="18" charset="0"/>
            </a:endParaRPr>
          </a:p>
        </p:txBody>
      </p:sp>
      <p:sp>
        <p:nvSpPr>
          <p:cNvPr id="7" name="矩形 6"/>
          <p:cNvSpPr/>
          <p:nvPr/>
        </p:nvSpPr>
        <p:spPr>
          <a:xfrm>
            <a:off x="5125775" y="4386857"/>
            <a:ext cx="1576072"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cs typeface="Times New Roman" panose="02020603050405020304" pitchFamily="18" charset="0"/>
              </a:rPr>
              <a:t>（第</a:t>
            </a:r>
            <a:r>
              <a:rPr lang="en-US" altLang="zh-CN" sz="2400" b="0">
                <a:solidFill>
                  <a:srgbClr val="000000"/>
                </a:solidFill>
                <a:cs typeface="Times New Roman" panose="02020603050405020304" pitchFamily="18" charset="0"/>
              </a:rPr>
              <a:t>3</a:t>
            </a:r>
            <a:r>
              <a:rPr lang="zh-CN" altLang="zh-CN" sz="2400" b="0">
                <a:solidFill>
                  <a:srgbClr val="000000"/>
                </a:solidFill>
                <a:cs typeface="Times New Roman" panose="02020603050405020304" pitchFamily="18" charset="0"/>
              </a:rPr>
              <a:t>题）</a:t>
            </a:r>
            <a:endParaRPr lang="zh-CN" altLang="zh-CN" sz="1200" b="0">
              <a:solidFill>
                <a:srgbClr val="000000"/>
              </a:solidFill>
              <a:cs typeface="Times New Roman" panose="02020603050405020304" pitchFamily="18" charset="0"/>
            </a:endParaRPr>
          </a:p>
        </p:txBody>
      </p:sp>
      <p:sp>
        <p:nvSpPr>
          <p:cNvPr id="9" name="矩形 8"/>
          <p:cNvSpPr/>
          <p:nvPr/>
        </p:nvSpPr>
        <p:spPr>
          <a:xfrm>
            <a:off x="6751967" y="1285012"/>
            <a:ext cx="2350323" cy="576248"/>
          </a:xfrm>
          <a:prstGeom prst="rect">
            <a:avLst/>
          </a:prstGeom>
        </p:spPr>
        <p:txBody>
          <a:bodyPr wrap="none">
            <a:spAutoFit/>
          </a:bodyPr>
          <a:lstStyle/>
          <a:p>
            <a:pPr algn="just">
              <a:lnSpc>
                <a:spcPct val="150000"/>
              </a:lnSpc>
              <a:spcAft>
                <a:spcPts val="0"/>
              </a:spcAft>
              <a:tabLst>
                <a:tab pos="6210935" algn="l"/>
              </a:tabLst>
            </a:pPr>
            <a:r>
              <a:rPr lang="zh-CN" altLang="zh-CN" sz="2400">
                <a:cs typeface="Times New Roman" panose="02020603050405020304" pitchFamily="18" charset="0"/>
              </a:rPr>
              <a:t>存在热量损失　</a:t>
            </a:r>
            <a:endParaRPr lang="zh-CN" altLang="zh-CN" sz="1200">
              <a:solidFill>
                <a:srgbClr val="000000"/>
              </a:solidFill>
              <a:cs typeface="Times New Roman" panose="02020603050405020304" pitchFamily="18" charset="0"/>
            </a:endParaRPr>
          </a:p>
        </p:txBody>
      </p:sp>
      <p:sp>
        <p:nvSpPr>
          <p:cNvPr id="10" name="内容占位符 1"/>
          <p:cNvSpPr txBox="1"/>
          <p:nvPr/>
        </p:nvSpPr>
        <p:spPr bwMode="auto">
          <a:xfrm>
            <a:off x="360854" y="4940984"/>
            <a:ext cx="11485848"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AEEF"/>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做这个实验产生误差的主要原因是存在热量损失</a:t>
            </a:r>
            <a:r>
              <a:rPr lang="en-US" altLang="zh-CN">
                <a:latin typeface="宋体" panose="02010600030101010101" pitchFamily="2" charset="-122"/>
                <a:ea typeface="宋体" panose="02010600030101010101" pitchFamily="2"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692696"/>
            <a:ext cx="11485848" cy="3346237"/>
          </a:xfrm>
        </p:spPr>
        <p:txBody>
          <a:bodyPr/>
          <a:lstStyle/>
          <a:p>
            <a:pPr hangingPunct="0">
              <a:spcAft>
                <a:spcPts val="0"/>
              </a:spcAft>
              <a:tabLst>
                <a:tab pos="6210935" algn="l"/>
              </a:tabLst>
            </a:pP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2024</a:t>
            </a:r>
            <a:r>
              <a:rPr lang="en-US" altLang="zh-CN">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北京通州区一模</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）小明发现用打气筒给篮球打气时，外壁有些发热，这是什么原因导致的呢？实验小组联系所学物理知识，提出了以下两个猜想：</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猜想</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：可能是活塞与筒壁摩擦；</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猜想</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：可能是活塞不断压缩气体做功</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他们选用打气筒、测温枪、计时器、气压不足的篮球等设计了实验进行探究，实验时分别在打气筒的上部和下部标注两个测温点，如图所示</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gyc300.jpg" descr="id:2147490000;FounderCES"/>
          <p:cNvPicPr/>
          <p:nvPr/>
        </p:nvPicPr>
        <p:blipFill>
          <a:blip r:embed="rId2"/>
          <a:stretch>
            <a:fillRect/>
          </a:stretch>
        </p:blipFill>
        <p:spPr>
          <a:xfrm>
            <a:off x="9249390" y="3521616"/>
            <a:ext cx="2160240" cy="2051137"/>
          </a:xfrm>
          <a:prstGeom prst="rect">
            <a:avLst/>
          </a:prstGeom>
        </p:spPr>
      </p:pic>
      <p:sp>
        <p:nvSpPr>
          <p:cNvPr id="5" name="矩形 4"/>
          <p:cNvSpPr/>
          <p:nvPr/>
        </p:nvSpPr>
        <p:spPr>
          <a:xfrm>
            <a:off x="9680679" y="5484416"/>
            <a:ext cx="1576072"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cs typeface="Times New Roman" panose="02020603050405020304" pitchFamily="18" charset="0"/>
              </a:rPr>
              <a:t>（第</a:t>
            </a:r>
            <a:r>
              <a:rPr lang="en-US" altLang="zh-CN" sz="2400" b="0">
                <a:solidFill>
                  <a:srgbClr val="000000"/>
                </a:solidFill>
                <a:cs typeface="Times New Roman" panose="02020603050405020304" pitchFamily="18" charset="0"/>
              </a:rPr>
              <a:t>4</a:t>
            </a:r>
            <a:r>
              <a:rPr lang="zh-CN" altLang="zh-CN" sz="2400" b="0">
                <a:solidFill>
                  <a:srgbClr val="000000"/>
                </a:solidFill>
                <a:cs typeface="Times New Roman" panose="02020603050405020304" pitchFamily="18" charset="0"/>
              </a:rPr>
              <a:t>题）</a:t>
            </a:r>
            <a:endParaRPr lang="zh-CN" altLang="zh-CN" sz="1200" b="0">
              <a:solidFill>
                <a:srgbClr val="000000"/>
              </a:solidFill>
              <a:cs typeface="Times New Roman" panose="02020603050405020304" pitchFamily="18" charset="0"/>
            </a:endParaRPr>
          </a:p>
        </p:txBody>
      </p:sp>
      <p:sp>
        <p:nvSpPr>
          <p:cNvPr id="4" name="内容占位符 1"/>
          <p:cNvSpPr>
            <a:spLocks noGrp="1"/>
          </p:cNvSpPr>
          <p:nvPr/>
        </p:nvSpPr>
        <p:spPr>
          <a:xfrm>
            <a:off x="289099" y="3977188"/>
            <a:ext cx="11485848" cy="576248"/>
          </a:xfrm>
          <a:prstGeom prst="rect">
            <a:avLst/>
          </a:prstGeom>
          <a:noFill/>
          <a:ln>
            <a:noFill/>
          </a:ln>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）打气筒内壁热量是通过</a:t>
            </a:r>
            <a:r>
              <a:rPr lang="zh-CN" altLang="zh-CN"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的方式传递到外壁的</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矩形 5"/>
          <p:cNvSpPr/>
          <p:nvPr/>
        </p:nvSpPr>
        <p:spPr>
          <a:xfrm>
            <a:off x="4297083" y="4047455"/>
            <a:ext cx="1112805" cy="461665"/>
          </a:xfrm>
          <a:prstGeom prst="rect">
            <a:avLst/>
          </a:prstGeom>
        </p:spPr>
        <p:txBody>
          <a:bodyPr wrap="none">
            <a:spAutoFit/>
          </a:bodyPr>
          <a:lstStyle/>
          <a:p>
            <a:r>
              <a:rPr lang="zh-CN" altLang="zh-CN" sz="2400" dirty="0">
                <a:cs typeface="Times New Roman" panose="02020603050405020304" pitchFamily="18" charset="0"/>
              </a:rPr>
              <a:t>热传递</a:t>
            </a:r>
            <a:endParaRPr lang="zh-CN" altLang="en-US" dirty="0"/>
          </a:p>
        </p:txBody>
      </p:sp>
      <p:sp>
        <p:nvSpPr>
          <p:cNvPr id="7" name="内容占位符 1"/>
          <p:cNvSpPr txBox="1"/>
          <p:nvPr/>
        </p:nvSpPr>
        <p:spPr bwMode="auto">
          <a:xfrm>
            <a:off x="360680" y="4580890"/>
            <a:ext cx="832739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AEEF"/>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打气筒内壁的热量是通过热传递的方式传递到外壁的</a:t>
            </a:r>
            <a:r>
              <a:rPr lang="en-US" altLang="zh-CN">
                <a:latin typeface="宋体" panose="02010600030101010101" pitchFamily="2" charset="-122"/>
                <a:ea typeface="宋体" panose="02010600030101010101" pitchFamily="2"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800878"/>
            <a:ext cx="11485848" cy="1684244"/>
          </a:xfrm>
        </p:spPr>
        <p:txBody>
          <a:bodyPr/>
          <a:lstStyle/>
          <a:p>
            <a:pPr lvl="0" algn="dist" hangingPunct="0">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）活塞在打气筒内向下运动时的能量转化情况，与四冲程内燃机的</a:t>
            </a:r>
            <a:r>
              <a:rPr lang="zh-CN" altLang="zh-CN"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冲程相同；打气过程中，活塞每次往复运动对气体做功大小</a:t>
            </a:r>
            <a:r>
              <a:rPr lang="zh-CN" altLang="zh-CN"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填</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相同</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endParaRPr lang="en-US"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lvl="0" hangingPunct="0">
              <a:spcAft>
                <a:spcPts val="0"/>
              </a:spcAft>
              <a:tabLst>
                <a:tab pos="6210935" algn="l"/>
              </a:tabLst>
            </a:pP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gyc300.jpg" descr="id:2147490000;FounderCES"/>
          <p:cNvPicPr/>
          <p:nvPr/>
        </p:nvPicPr>
        <p:blipFill>
          <a:blip r:embed="rId2"/>
          <a:stretch>
            <a:fillRect/>
          </a:stretch>
        </p:blipFill>
        <p:spPr>
          <a:xfrm>
            <a:off x="9894426" y="2261140"/>
            <a:ext cx="2160240" cy="2051137"/>
          </a:xfrm>
          <a:prstGeom prst="rect">
            <a:avLst/>
          </a:prstGeom>
        </p:spPr>
      </p:pic>
      <p:sp>
        <p:nvSpPr>
          <p:cNvPr id="4" name="矩形 3"/>
          <p:cNvSpPr/>
          <p:nvPr/>
        </p:nvSpPr>
        <p:spPr>
          <a:xfrm>
            <a:off x="10110450" y="4223940"/>
            <a:ext cx="1576072"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cs typeface="Times New Roman" panose="02020603050405020304" pitchFamily="18" charset="0"/>
              </a:rPr>
              <a:t>（第</a:t>
            </a:r>
            <a:r>
              <a:rPr lang="en-US" altLang="zh-CN" sz="2400" b="0">
                <a:solidFill>
                  <a:srgbClr val="000000"/>
                </a:solidFill>
                <a:cs typeface="Times New Roman" panose="02020603050405020304" pitchFamily="18" charset="0"/>
              </a:rPr>
              <a:t>4</a:t>
            </a:r>
            <a:r>
              <a:rPr lang="zh-CN" altLang="zh-CN" sz="2400" b="0">
                <a:solidFill>
                  <a:srgbClr val="000000"/>
                </a:solidFill>
                <a:cs typeface="Times New Roman" panose="02020603050405020304" pitchFamily="18" charset="0"/>
              </a:rPr>
              <a:t>题）</a:t>
            </a:r>
            <a:endParaRPr lang="zh-CN" altLang="zh-CN" sz="1200" b="0">
              <a:solidFill>
                <a:srgbClr val="000000"/>
              </a:solidFill>
              <a:cs typeface="Times New Roman" panose="02020603050405020304" pitchFamily="18" charset="0"/>
            </a:endParaRPr>
          </a:p>
        </p:txBody>
      </p:sp>
      <p:sp>
        <p:nvSpPr>
          <p:cNvPr id="6" name="矩形 5"/>
          <p:cNvSpPr/>
          <p:nvPr/>
        </p:nvSpPr>
        <p:spPr>
          <a:xfrm>
            <a:off x="9963509" y="879437"/>
            <a:ext cx="803425" cy="461665"/>
          </a:xfrm>
          <a:prstGeom prst="rect">
            <a:avLst/>
          </a:prstGeom>
        </p:spPr>
        <p:txBody>
          <a:bodyPr wrap="none">
            <a:spAutoFit/>
          </a:bodyPr>
          <a:lstStyle/>
          <a:p>
            <a:r>
              <a:rPr lang="zh-CN" altLang="zh-CN" sz="2400">
                <a:cs typeface="Times New Roman" panose="02020603050405020304" pitchFamily="18" charset="0"/>
              </a:rPr>
              <a:t>压缩</a:t>
            </a:r>
            <a:endParaRPr lang="zh-CN" altLang="en-US"/>
          </a:p>
        </p:txBody>
      </p:sp>
      <p:sp>
        <p:nvSpPr>
          <p:cNvPr id="8" name="矩形 7"/>
          <p:cNvSpPr/>
          <p:nvPr/>
        </p:nvSpPr>
        <p:spPr>
          <a:xfrm>
            <a:off x="8460133" y="1405990"/>
            <a:ext cx="803425" cy="461665"/>
          </a:xfrm>
          <a:prstGeom prst="rect">
            <a:avLst/>
          </a:prstGeom>
        </p:spPr>
        <p:txBody>
          <a:bodyPr wrap="none">
            <a:spAutoFit/>
          </a:bodyPr>
          <a:lstStyle/>
          <a:p>
            <a:r>
              <a:rPr lang="zh-CN" altLang="zh-CN" sz="2400">
                <a:cs typeface="Times New Roman" panose="02020603050405020304" pitchFamily="18" charset="0"/>
              </a:rPr>
              <a:t>不同</a:t>
            </a:r>
            <a:endParaRPr lang="zh-CN" altLang="en-US"/>
          </a:p>
        </p:txBody>
      </p:sp>
      <p:sp>
        <p:nvSpPr>
          <p:cNvPr id="5" name="内容占位符 1"/>
          <p:cNvSpPr>
            <a:spLocks noGrp="1"/>
          </p:cNvSpPr>
          <p:nvPr/>
        </p:nvSpPr>
        <p:spPr>
          <a:xfrm>
            <a:off x="360680" y="2468245"/>
            <a:ext cx="9191625" cy="3415030"/>
          </a:xfrm>
          <a:prstGeom prst="rect">
            <a:avLst/>
          </a:prstGeom>
          <a:noFill/>
          <a:ln>
            <a:noFill/>
          </a:ln>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hangingPunct="0">
              <a:spcAft>
                <a:spcPts val="0"/>
              </a:spcAft>
              <a:tabLst>
                <a:tab pos="6210935" algn="l"/>
              </a:tabLst>
            </a:pP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AEEF"/>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活塞在打气筒内向下运动时，活塞对筒内的空气做功，机械能转化为空气的内能，能量转化情况与内燃机的压缩冲程相同；功等于力与在力的方向上通过的距离的乘积，每对篮球打一次气，篮球内的气压就要增加，接下来打气需要对活塞施加的力就要增大，在距离不变的情况下，所做的功就增加，所以在用打气筒给篮球打气时，每次往复运动对气体做功大小不同</a:t>
            </a:r>
            <a:r>
              <a:rPr lang="en-US" altLang="zh-CN">
                <a:latin typeface="宋体" panose="02010600030101010101" pitchFamily="2" charset="-122"/>
                <a:ea typeface="宋体" panose="02010600030101010101" pitchFamily="2" charset="-122"/>
                <a:cs typeface="Times New Roman" panose="02020603050405020304" pitchFamily="18" charset="0"/>
              </a:rPr>
              <a:t>.</a:t>
            </a:r>
            <a:endParaRPr lang="zh-CN" altLang="zh-CN" sz="120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162107"/>
            <a:ext cx="11485848" cy="1684244"/>
          </a:xfrm>
        </p:spPr>
        <p:txBody>
          <a:bodyPr/>
          <a:lstStyle/>
          <a:p>
            <a:pPr hangingPunct="0">
              <a:spcAft>
                <a:spcPts val="0"/>
              </a:spcAft>
              <a:tabLst>
                <a:tab pos="6210935" algn="l"/>
              </a:tabLst>
            </a:pP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）实验方案：用打气筒向气压不足的篮球内打气，</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 s</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内活塞在筒内往复运动</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次，立即测出此时两个测温点的温度</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待气筒外壁温度降至室温（</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25 </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）后，放出</a:t>
            </a:r>
            <a:r>
              <a:rPr lang="zh-CN" altLang="zh-CN"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篮球中的部分气体，使其内部气压与打气前相同，重复上述操作，实验数据记录如表所示</a:t>
            </a:r>
            <a:r>
              <a:rPr lang="en-US" altLang="zh-CN" spc="-10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spc="-1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3" name="表格 2"/>
          <p:cNvGraphicFramePr>
            <a:graphicFrameLocks noGrp="1"/>
          </p:cNvGraphicFramePr>
          <p:nvPr/>
        </p:nvGraphicFramePr>
        <p:xfrm>
          <a:off x="461377" y="2879478"/>
          <a:ext cx="9090212" cy="1927989"/>
        </p:xfrm>
        <a:graphic>
          <a:graphicData uri="http://schemas.openxmlformats.org/drawingml/2006/table">
            <a:tbl>
              <a:tblPr firstRow="1" firstCol="1" bandRow="1"/>
              <a:tblGrid>
                <a:gridCol w="1474432">
                  <a:extLst>
                    <a:ext uri="{9D8B030D-6E8A-4147-A177-3AD203B41FA5}">
                      <a16:colId xmlns:a16="http://schemas.microsoft.com/office/drawing/2014/main" val="20000"/>
                    </a:ext>
                  </a:extLst>
                </a:gridCol>
                <a:gridCol w="1474432">
                  <a:extLst>
                    <a:ext uri="{9D8B030D-6E8A-4147-A177-3AD203B41FA5}">
                      <a16:colId xmlns:a16="http://schemas.microsoft.com/office/drawing/2014/main" val="20001"/>
                    </a:ext>
                  </a:extLst>
                </a:gridCol>
                <a:gridCol w="1965304">
                  <a:extLst>
                    <a:ext uri="{9D8B030D-6E8A-4147-A177-3AD203B41FA5}">
                      <a16:colId xmlns:a16="http://schemas.microsoft.com/office/drawing/2014/main" val="20002"/>
                    </a:ext>
                  </a:extLst>
                </a:gridCol>
                <a:gridCol w="1965304">
                  <a:extLst>
                    <a:ext uri="{9D8B030D-6E8A-4147-A177-3AD203B41FA5}">
                      <a16:colId xmlns:a16="http://schemas.microsoft.com/office/drawing/2014/main" val="20003"/>
                    </a:ext>
                  </a:extLst>
                </a:gridCol>
                <a:gridCol w="2210740">
                  <a:extLst>
                    <a:ext uri="{9D8B030D-6E8A-4147-A177-3AD203B41FA5}">
                      <a16:colId xmlns:a16="http://schemas.microsoft.com/office/drawing/2014/main" val="20004"/>
                    </a:ext>
                  </a:extLst>
                </a:gridCol>
              </a:tblGrid>
              <a:tr h="0">
                <a:tc>
                  <a:txBody>
                    <a:bodyPr/>
                    <a:lstStyle/>
                    <a:p>
                      <a:pPr algn="ctr" hangingPunct="0">
                        <a:lnSpc>
                          <a:spcPct val="150000"/>
                        </a:lnSpc>
                        <a:spcAft>
                          <a:spcPts val="0"/>
                        </a:spcAft>
                        <a:tabLst>
                          <a:tab pos="6210935" algn="l"/>
                        </a:tabLst>
                      </a:pPr>
                      <a:r>
                        <a:rPr lang="zh-CN" sz="24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实验次数</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F4FC"/>
                    </a:solidFill>
                  </a:tcPr>
                </a:tc>
                <a:tc>
                  <a:txBody>
                    <a:bodyPr/>
                    <a:lstStyle/>
                    <a:p>
                      <a:pPr algn="ctr" hangingPunct="0">
                        <a:lnSpc>
                          <a:spcPct val="150000"/>
                        </a:lnSpc>
                        <a:spcAft>
                          <a:spcPts val="0"/>
                        </a:spcAft>
                        <a:tabLst>
                          <a:tab pos="6210935" algn="l"/>
                        </a:tabLst>
                      </a:pPr>
                      <a:r>
                        <a:rPr lang="zh-CN" sz="24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时间</a:t>
                      </a:r>
                      <a:r>
                        <a:rPr lang="en-US" sz="2400"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a:t>
                      </a:r>
                      <a:r>
                        <a:rPr lang="en-US" sz="2400" i="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a:t>
                      </a:r>
                      <a:endParaRPr lang="zh-CN" sz="1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F4FC"/>
                    </a:solidFill>
                  </a:tcPr>
                </a:tc>
                <a:tc>
                  <a:txBody>
                    <a:bodyPr/>
                    <a:lstStyle/>
                    <a:p>
                      <a:pPr algn="ctr" hangingPunct="0">
                        <a:lnSpc>
                          <a:spcPct val="150000"/>
                        </a:lnSpc>
                        <a:spcAft>
                          <a:spcPts val="0"/>
                        </a:spcAft>
                        <a:tabLst>
                          <a:tab pos="6210935" algn="l"/>
                        </a:tabLst>
                      </a:pPr>
                      <a:r>
                        <a:rPr lang="zh-CN" sz="24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活塞往复次数</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F4FC"/>
                    </a:solidFill>
                  </a:tcPr>
                </a:tc>
                <a:tc>
                  <a:txBody>
                    <a:bodyPr/>
                    <a:lstStyle/>
                    <a:p>
                      <a:pPr algn="ctr" hangingPunct="0">
                        <a:lnSpc>
                          <a:spcPct val="150000"/>
                        </a:lnSpc>
                        <a:spcAft>
                          <a:spcPts val="0"/>
                        </a:spcAft>
                        <a:tabLst>
                          <a:tab pos="6210935" algn="l"/>
                        </a:tabLst>
                      </a:pPr>
                      <a:r>
                        <a:rPr lang="zh-CN" sz="24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上部温度</a:t>
                      </a:r>
                      <a:r>
                        <a:rPr lang="en-US" sz="2400"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a:t>
                      </a:r>
                      <a:r>
                        <a:rPr lang="en-US" sz="2400" i="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24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lang="zh-CN" sz="1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F4FC"/>
                    </a:solidFill>
                  </a:tcPr>
                </a:tc>
                <a:tc>
                  <a:txBody>
                    <a:bodyPr/>
                    <a:lstStyle/>
                    <a:p>
                      <a:pPr algn="ctr" hangingPunct="0">
                        <a:lnSpc>
                          <a:spcPct val="150000"/>
                        </a:lnSpc>
                        <a:spcAft>
                          <a:spcPts val="0"/>
                        </a:spcAft>
                        <a:tabLst>
                          <a:tab pos="6210935" algn="l"/>
                        </a:tabLst>
                      </a:pPr>
                      <a:r>
                        <a:rPr lang="zh-CN" sz="24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下部温度</a:t>
                      </a:r>
                      <a:r>
                        <a:rPr lang="en-US" sz="2400"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a:t>
                      </a:r>
                      <a:r>
                        <a:rPr lang="en-US" sz="2400" i="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24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lang="zh-CN" sz="1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F4FC"/>
                    </a:solidFill>
                  </a:tcPr>
                </a:tc>
                <a:extLst>
                  <a:ext uri="{0D108BD9-81ED-4DB2-BD59-A6C34878D82A}">
                    <a16:rowId xmlns:a16="http://schemas.microsoft.com/office/drawing/2014/main" val="10000"/>
                  </a:ext>
                </a:extLst>
              </a:tr>
              <a:tr h="0">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30.7</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36.6</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30.2</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36.2</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30.5</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36.3</a:t>
                      </a:r>
                      <a:endParaRPr lang="zh-CN" sz="1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4" name="内容占位符 1"/>
          <p:cNvSpPr txBox="1"/>
          <p:nvPr/>
        </p:nvSpPr>
        <p:spPr bwMode="auto">
          <a:xfrm>
            <a:off x="352282" y="5082875"/>
            <a:ext cx="11485848"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0">
              <a:spcAft>
                <a:spcPts val="0"/>
              </a:spcAft>
              <a:tabLst>
                <a:tab pos="6210935" algn="l"/>
              </a:tabLst>
            </a:pP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根据上、下部存在温度差，可知猜想</a:t>
            </a:r>
            <a:r>
              <a:rPr lang="en-US" altLang="zh-CN">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____</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一定是正确的</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gyc300.jpg" descr="id:2147490000;FounderCES"/>
          <p:cNvPicPr/>
          <p:nvPr/>
        </p:nvPicPr>
        <p:blipFill>
          <a:blip r:embed="rId2"/>
          <a:stretch>
            <a:fillRect/>
          </a:stretch>
        </p:blipFill>
        <p:spPr>
          <a:xfrm>
            <a:off x="9693725" y="2978184"/>
            <a:ext cx="2160240" cy="2051137"/>
          </a:xfrm>
          <a:prstGeom prst="rect">
            <a:avLst/>
          </a:prstGeom>
        </p:spPr>
      </p:pic>
      <p:sp>
        <p:nvSpPr>
          <p:cNvPr id="6" name="矩形 5"/>
          <p:cNvSpPr/>
          <p:nvPr/>
        </p:nvSpPr>
        <p:spPr>
          <a:xfrm>
            <a:off x="9909749" y="4869229"/>
            <a:ext cx="1576072"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cs typeface="Times New Roman" panose="02020603050405020304" pitchFamily="18" charset="0"/>
              </a:rPr>
              <a:t>（第</a:t>
            </a:r>
            <a:r>
              <a:rPr lang="en-US" altLang="zh-CN" sz="2400" b="0">
                <a:solidFill>
                  <a:srgbClr val="000000"/>
                </a:solidFill>
                <a:cs typeface="Times New Roman" panose="02020603050405020304" pitchFamily="18" charset="0"/>
              </a:rPr>
              <a:t>4</a:t>
            </a:r>
            <a:r>
              <a:rPr lang="zh-CN" altLang="zh-CN" sz="2400" b="0">
                <a:solidFill>
                  <a:srgbClr val="000000"/>
                </a:solidFill>
                <a:cs typeface="Times New Roman" panose="02020603050405020304" pitchFamily="18" charset="0"/>
              </a:rPr>
              <a:t>题）</a:t>
            </a:r>
            <a:endParaRPr lang="zh-CN" altLang="zh-CN" sz="1200" b="0">
              <a:solidFill>
                <a:srgbClr val="000000"/>
              </a:solidFill>
              <a:cs typeface="Times New Roman" panose="02020603050405020304" pitchFamily="18" charset="0"/>
            </a:endParaRPr>
          </a:p>
        </p:txBody>
      </p:sp>
      <p:sp>
        <p:nvSpPr>
          <p:cNvPr id="8" name="矩形 7"/>
          <p:cNvSpPr/>
          <p:nvPr/>
        </p:nvSpPr>
        <p:spPr>
          <a:xfrm>
            <a:off x="5752750" y="5216835"/>
            <a:ext cx="338554" cy="461665"/>
          </a:xfrm>
          <a:prstGeom prst="rect">
            <a:avLst/>
          </a:prstGeom>
        </p:spPr>
        <p:txBody>
          <a:bodyPr wrap="none">
            <a:spAutoFit/>
          </a:bodyPr>
          <a:lstStyle/>
          <a:p>
            <a:r>
              <a:rPr lang="en-US" altLang="zh-CN" sz="2400"/>
              <a:t>2</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159400"/>
            <a:ext cx="11485848" cy="2238241"/>
          </a:xfrm>
        </p:spPr>
        <p:txBody>
          <a:bodyPr/>
          <a:lstStyle/>
          <a:p>
            <a:pPr hangingPunct="0">
              <a:spcAft>
                <a:spcPts val="0"/>
              </a:spcAft>
              <a:tabLst>
                <a:tab pos="6210935" algn="l"/>
              </a:tabLst>
            </a:pP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AEEF"/>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由表中数据可知，打气筒下部温度高于上部温度，说明活塞在打气筒内向下运动时，活塞对筒内的空气做功，空气内能增加，温度升高，造成下部温度高于上部温度，故导致打气筒外壁发热的原因是活塞在筒内往复运动时，不断压缩气体做功，故猜想</a:t>
            </a:r>
            <a:r>
              <a:rPr lang="en-US" altLang="zh-CN">
                <a:latin typeface="Times New Roman" panose="02020603050405020304" pitchFamily="18" charset="0"/>
                <a:ea typeface="宋体" panose="02010600030101010101" pitchFamily="2" charset="-122"/>
                <a:cs typeface="Times New Roman" panose="02020603050405020304" pitchFamily="18" charset="0"/>
              </a:rPr>
              <a:t>2</a:t>
            </a:r>
            <a:r>
              <a:rPr lang="zh-CN" altLang="zh-CN">
                <a:latin typeface="Times New Roman" panose="02020603050405020304" pitchFamily="18" charset="0"/>
                <a:ea typeface="宋体" panose="02010600030101010101" pitchFamily="2" charset="-122"/>
                <a:cs typeface="Times New Roman" panose="02020603050405020304" pitchFamily="18" charset="0"/>
              </a:rPr>
              <a:t>正确；</a:t>
            </a:r>
            <a:endParaRPr lang="zh-CN" altLang="zh-CN" sz="12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3" name="表格 2"/>
          <p:cNvGraphicFramePr>
            <a:graphicFrameLocks noGrp="1"/>
          </p:cNvGraphicFramePr>
          <p:nvPr/>
        </p:nvGraphicFramePr>
        <p:xfrm>
          <a:off x="461377" y="3420694"/>
          <a:ext cx="9090212" cy="1927989"/>
        </p:xfrm>
        <a:graphic>
          <a:graphicData uri="http://schemas.openxmlformats.org/drawingml/2006/table">
            <a:tbl>
              <a:tblPr firstRow="1" firstCol="1" bandRow="1"/>
              <a:tblGrid>
                <a:gridCol w="1474432">
                  <a:extLst>
                    <a:ext uri="{9D8B030D-6E8A-4147-A177-3AD203B41FA5}">
                      <a16:colId xmlns:a16="http://schemas.microsoft.com/office/drawing/2014/main" val="20000"/>
                    </a:ext>
                  </a:extLst>
                </a:gridCol>
                <a:gridCol w="1474432">
                  <a:extLst>
                    <a:ext uri="{9D8B030D-6E8A-4147-A177-3AD203B41FA5}">
                      <a16:colId xmlns:a16="http://schemas.microsoft.com/office/drawing/2014/main" val="20001"/>
                    </a:ext>
                  </a:extLst>
                </a:gridCol>
                <a:gridCol w="1965304">
                  <a:extLst>
                    <a:ext uri="{9D8B030D-6E8A-4147-A177-3AD203B41FA5}">
                      <a16:colId xmlns:a16="http://schemas.microsoft.com/office/drawing/2014/main" val="20002"/>
                    </a:ext>
                  </a:extLst>
                </a:gridCol>
                <a:gridCol w="1965304">
                  <a:extLst>
                    <a:ext uri="{9D8B030D-6E8A-4147-A177-3AD203B41FA5}">
                      <a16:colId xmlns:a16="http://schemas.microsoft.com/office/drawing/2014/main" val="20003"/>
                    </a:ext>
                  </a:extLst>
                </a:gridCol>
                <a:gridCol w="2210740">
                  <a:extLst>
                    <a:ext uri="{9D8B030D-6E8A-4147-A177-3AD203B41FA5}">
                      <a16:colId xmlns:a16="http://schemas.microsoft.com/office/drawing/2014/main" val="20004"/>
                    </a:ext>
                  </a:extLst>
                </a:gridCol>
              </a:tblGrid>
              <a:tr h="0">
                <a:tc>
                  <a:txBody>
                    <a:bodyPr/>
                    <a:lstStyle/>
                    <a:p>
                      <a:pPr algn="ctr" hangingPunct="0">
                        <a:lnSpc>
                          <a:spcPct val="150000"/>
                        </a:lnSpc>
                        <a:spcAft>
                          <a:spcPts val="0"/>
                        </a:spcAft>
                        <a:tabLst>
                          <a:tab pos="6210935" algn="l"/>
                        </a:tabLst>
                      </a:pPr>
                      <a:r>
                        <a:rPr lang="zh-CN" sz="24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实验次数</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F4FC"/>
                    </a:solidFill>
                  </a:tcPr>
                </a:tc>
                <a:tc>
                  <a:txBody>
                    <a:bodyPr/>
                    <a:lstStyle/>
                    <a:p>
                      <a:pPr algn="ctr" hangingPunct="0">
                        <a:lnSpc>
                          <a:spcPct val="150000"/>
                        </a:lnSpc>
                        <a:spcAft>
                          <a:spcPts val="0"/>
                        </a:spcAft>
                        <a:tabLst>
                          <a:tab pos="6210935" algn="l"/>
                        </a:tabLst>
                      </a:pPr>
                      <a:r>
                        <a:rPr lang="zh-CN" sz="24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时间</a:t>
                      </a:r>
                      <a:r>
                        <a:rPr lang="en-US" sz="2400"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a:t>
                      </a:r>
                      <a:r>
                        <a:rPr lang="en-US" sz="2400" i="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a:t>
                      </a:r>
                      <a:endParaRPr lang="zh-CN" sz="1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F4FC"/>
                    </a:solidFill>
                  </a:tcPr>
                </a:tc>
                <a:tc>
                  <a:txBody>
                    <a:bodyPr/>
                    <a:lstStyle/>
                    <a:p>
                      <a:pPr algn="ctr" hangingPunct="0">
                        <a:lnSpc>
                          <a:spcPct val="150000"/>
                        </a:lnSpc>
                        <a:spcAft>
                          <a:spcPts val="0"/>
                        </a:spcAft>
                        <a:tabLst>
                          <a:tab pos="6210935" algn="l"/>
                        </a:tabLst>
                      </a:pPr>
                      <a:r>
                        <a:rPr lang="zh-CN" sz="24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活塞往复次数</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F4FC"/>
                    </a:solidFill>
                  </a:tcPr>
                </a:tc>
                <a:tc>
                  <a:txBody>
                    <a:bodyPr/>
                    <a:lstStyle/>
                    <a:p>
                      <a:pPr algn="ctr" hangingPunct="0">
                        <a:lnSpc>
                          <a:spcPct val="150000"/>
                        </a:lnSpc>
                        <a:spcAft>
                          <a:spcPts val="0"/>
                        </a:spcAft>
                        <a:tabLst>
                          <a:tab pos="6210935" algn="l"/>
                        </a:tabLst>
                      </a:pPr>
                      <a:r>
                        <a:rPr lang="zh-CN" sz="24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上部温度</a:t>
                      </a:r>
                      <a:r>
                        <a:rPr lang="en-US" sz="2400"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a:t>
                      </a:r>
                      <a:r>
                        <a:rPr lang="en-US" sz="2400" i="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24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lang="zh-CN" sz="1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F4FC"/>
                    </a:solidFill>
                  </a:tcPr>
                </a:tc>
                <a:tc>
                  <a:txBody>
                    <a:bodyPr/>
                    <a:lstStyle/>
                    <a:p>
                      <a:pPr algn="ctr" hangingPunct="0">
                        <a:lnSpc>
                          <a:spcPct val="150000"/>
                        </a:lnSpc>
                        <a:spcAft>
                          <a:spcPts val="0"/>
                        </a:spcAft>
                        <a:tabLst>
                          <a:tab pos="6210935" algn="l"/>
                        </a:tabLst>
                      </a:pPr>
                      <a:r>
                        <a:rPr lang="zh-CN" sz="24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下部温度</a:t>
                      </a:r>
                      <a:r>
                        <a:rPr lang="en-US" sz="2400"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a:t>
                      </a:r>
                      <a:r>
                        <a:rPr lang="en-US" sz="2400" i="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24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lang="zh-CN" sz="1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F4FC"/>
                    </a:solidFill>
                  </a:tcPr>
                </a:tc>
                <a:extLst>
                  <a:ext uri="{0D108BD9-81ED-4DB2-BD59-A6C34878D82A}">
                    <a16:rowId xmlns:a16="http://schemas.microsoft.com/office/drawing/2014/main" val="10000"/>
                  </a:ext>
                </a:extLst>
              </a:tr>
              <a:tr h="0">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30.7</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36.6</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30.2</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36.2</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30.5</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36.3</a:t>
                      </a:r>
                      <a:endParaRPr lang="zh-CN" sz="1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pic>
        <p:nvPicPr>
          <p:cNvPr id="4" name="gyc300.jpg" descr="id:2147490000;FounderCES"/>
          <p:cNvPicPr/>
          <p:nvPr/>
        </p:nvPicPr>
        <p:blipFill>
          <a:blip r:embed="rId2"/>
          <a:stretch>
            <a:fillRect/>
          </a:stretch>
        </p:blipFill>
        <p:spPr>
          <a:xfrm>
            <a:off x="9693725" y="3410232"/>
            <a:ext cx="2160240" cy="2051137"/>
          </a:xfrm>
          <a:prstGeom prst="rect">
            <a:avLst/>
          </a:prstGeom>
        </p:spPr>
      </p:pic>
      <p:sp>
        <p:nvSpPr>
          <p:cNvPr id="5" name="矩形 4"/>
          <p:cNvSpPr/>
          <p:nvPr/>
        </p:nvSpPr>
        <p:spPr>
          <a:xfrm>
            <a:off x="9909749" y="5373032"/>
            <a:ext cx="1576072"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cs typeface="Times New Roman" panose="02020603050405020304" pitchFamily="18" charset="0"/>
              </a:rPr>
              <a:t>（第</a:t>
            </a:r>
            <a:r>
              <a:rPr lang="en-US" altLang="zh-CN" sz="2400" b="0">
                <a:solidFill>
                  <a:srgbClr val="000000"/>
                </a:solidFill>
                <a:cs typeface="Times New Roman" panose="02020603050405020304" pitchFamily="18" charset="0"/>
              </a:rPr>
              <a:t>4</a:t>
            </a:r>
            <a:r>
              <a:rPr lang="zh-CN" altLang="zh-CN" sz="2400" b="0">
                <a:solidFill>
                  <a:srgbClr val="000000"/>
                </a:solidFill>
                <a:cs typeface="Times New Roman" panose="02020603050405020304" pitchFamily="18" charset="0"/>
              </a:rPr>
              <a:t>题）</a:t>
            </a:r>
            <a:endParaRPr lang="zh-CN" altLang="zh-CN" sz="1200" b="0">
              <a:solidFill>
                <a:srgbClr val="000000"/>
              </a:solidFill>
              <a:cs typeface="Times New Roman" panose="02020603050405020304" pitchFamily="18"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60854" y="1360330"/>
            <a:ext cx="11485848" cy="1130246"/>
          </a:xfrm>
        </p:spPr>
        <p:txBody>
          <a:bodyPr/>
          <a:lstStyle/>
          <a:p>
            <a:pPr eaLnBrk="1" hangingPunct="0">
              <a:spcAft>
                <a:spcPts val="0"/>
              </a:spcAft>
              <a:tabLst>
                <a:tab pos="6210935" algn="l"/>
              </a:tabLst>
            </a:pP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②</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他们认为另一猜想也会使外壁发热，理由是活塞在向下运动时，</a:t>
            </a:r>
            <a:r>
              <a:rPr lang="en-US" altLang="zh-CN">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________________</a:t>
            </a:r>
          </a:p>
          <a:p>
            <a:pPr eaLnBrk="1" hangingPunct="0">
              <a:spcAft>
                <a:spcPts val="0"/>
              </a:spcAft>
              <a:tabLst>
                <a:tab pos="6210935" algn="l"/>
              </a:tabLst>
            </a:pPr>
            <a:r>
              <a:rPr lang="en-US" altLang="zh-CN">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________________</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1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3" name="表格 2"/>
          <p:cNvGraphicFramePr>
            <a:graphicFrameLocks noGrp="1"/>
          </p:cNvGraphicFramePr>
          <p:nvPr/>
        </p:nvGraphicFramePr>
        <p:xfrm>
          <a:off x="461377" y="2541504"/>
          <a:ext cx="9090212" cy="1927989"/>
        </p:xfrm>
        <a:graphic>
          <a:graphicData uri="http://schemas.openxmlformats.org/drawingml/2006/table">
            <a:tbl>
              <a:tblPr firstRow="1" firstCol="1" bandRow="1"/>
              <a:tblGrid>
                <a:gridCol w="1474432">
                  <a:extLst>
                    <a:ext uri="{9D8B030D-6E8A-4147-A177-3AD203B41FA5}">
                      <a16:colId xmlns:a16="http://schemas.microsoft.com/office/drawing/2014/main" val="20000"/>
                    </a:ext>
                  </a:extLst>
                </a:gridCol>
                <a:gridCol w="1474432">
                  <a:extLst>
                    <a:ext uri="{9D8B030D-6E8A-4147-A177-3AD203B41FA5}">
                      <a16:colId xmlns:a16="http://schemas.microsoft.com/office/drawing/2014/main" val="20001"/>
                    </a:ext>
                  </a:extLst>
                </a:gridCol>
                <a:gridCol w="1965304">
                  <a:extLst>
                    <a:ext uri="{9D8B030D-6E8A-4147-A177-3AD203B41FA5}">
                      <a16:colId xmlns:a16="http://schemas.microsoft.com/office/drawing/2014/main" val="20002"/>
                    </a:ext>
                  </a:extLst>
                </a:gridCol>
                <a:gridCol w="1965304">
                  <a:extLst>
                    <a:ext uri="{9D8B030D-6E8A-4147-A177-3AD203B41FA5}">
                      <a16:colId xmlns:a16="http://schemas.microsoft.com/office/drawing/2014/main" val="20003"/>
                    </a:ext>
                  </a:extLst>
                </a:gridCol>
                <a:gridCol w="2210740">
                  <a:extLst>
                    <a:ext uri="{9D8B030D-6E8A-4147-A177-3AD203B41FA5}">
                      <a16:colId xmlns:a16="http://schemas.microsoft.com/office/drawing/2014/main" val="20004"/>
                    </a:ext>
                  </a:extLst>
                </a:gridCol>
              </a:tblGrid>
              <a:tr h="0">
                <a:tc>
                  <a:txBody>
                    <a:bodyPr/>
                    <a:lstStyle/>
                    <a:p>
                      <a:pPr algn="ctr" hangingPunct="0">
                        <a:lnSpc>
                          <a:spcPct val="150000"/>
                        </a:lnSpc>
                        <a:spcAft>
                          <a:spcPts val="0"/>
                        </a:spcAft>
                        <a:tabLst>
                          <a:tab pos="6210935" algn="l"/>
                        </a:tabLst>
                      </a:pPr>
                      <a:r>
                        <a:rPr lang="zh-CN" sz="24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实验次数</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F4FC"/>
                    </a:solidFill>
                  </a:tcPr>
                </a:tc>
                <a:tc>
                  <a:txBody>
                    <a:bodyPr/>
                    <a:lstStyle/>
                    <a:p>
                      <a:pPr algn="ctr" hangingPunct="0">
                        <a:lnSpc>
                          <a:spcPct val="150000"/>
                        </a:lnSpc>
                        <a:spcAft>
                          <a:spcPts val="0"/>
                        </a:spcAft>
                        <a:tabLst>
                          <a:tab pos="6210935" algn="l"/>
                        </a:tabLst>
                      </a:pPr>
                      <a:r>
                        <a:rPr lang="zh-CN" sz="24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时间</a:t>
                      </a:r>
                      <a:r>
                        <a:rPr lang="en-US" sz="2400"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a:t>
                      </a:r>
                      <a:r>
                        <a:rPr lang="en-US" sz="2400" i="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a:t>
                      </a:r>
                      <a:endParaRPr lang="zh-CN" sz="1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F4FC"/>
                    </a:solidFill>
                  </a:tcPr>
                </a:tc>
                <a:tc>
                  <a:txBody>
                    <a:bodyPr/>
                    <a:lstStyle/>
                    <a:p>
                      <a:pPr algn="ctr" hangingPunct="0">
                        <a:lnSpc>
                          <a:spcPct val="150000"/>
                        </a:lnSpc>
                        <a:spcAft>
                          <a:spcPts val="0"/>
                        </a:spcAft>
                        <a:tabLst>
                          <a:tab pos="6210935" algn="l"/>
                        </a:tabLst>
                      </a:pPr>
                      <a:r>
                        <a:rPr lang="zh-CN" sz="24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活塞往复次数</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F4FC"/>
                    </a:solidFill>
                  </a:tcPr>
                </a:tc>
                <a:tc>
                  <a:txBody>
                    <a:bodyPr/>
                    <a:lstStyle/>
                    <a:p>
                      <a:pPr algn="ctr" hangingPunct="0">
                        <a:lnSpc>
                          <a:spcPct val="150000"/>
                        </a:lnSpc>
                        <a:spcAft>
                          <a:spcPts val="0"/>
                        </a:spcAft>
                        <a:tabLst>
                          <a:tab pos="6210935" algn="l"/>
                        </a:tabLst>
                      </a:pPr>
                      <a:r>
                        <a:rPr lang="zh-CN" sz="24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上部温度</a:t>
                      </a:r>
                      <a:r>
                        <a:rPr lang="en-US" sz="2400"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a:t>
                      </a:r>
                      <a:r>
                        <a:rPr lang="en-US" sz="2400" i="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24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lang="zh-CN" sz="1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F4FC"/>
                    </a:solidFill>
                  </a:tcPr>
                </a:tc>
                <a:tc>
                  <a:txBody>
                    <a:bodyPr/>
                    <a:lstStyle/>
                    <a:p>
                      <a:pPr algn="ctr" hangingPunct="0">
                        <a:lnSpc>
                          <a:spcPct val="150000"/>
                        </a:lnSpc>
                        <a:spcAft>
                          <a:spcPts val="0"/>
                        </a:spcAft>
                        <a:tabLst>
                          <a:tab pos="6210935" algn="l"/>
                        </a:tabLst>
                      </a:pPr>
                      <a:r>
                        <a:rPr lang="zh-CN" sz="24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下部温度</a:t>
                      </a:r>
                      <a:r>
                        <a:rPr lang="en-US" sz="2400" i="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a:t>
                      </a:r>
                      <a:r>
                        <a:rPr lang="en-US" sz="2400" i="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2400" dirty="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lang="zh-CN" sz="1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F4FC"/>
                    </a:solidFill>
                  </a:tcPr>
                </a:tc>
                <a:extLst>
                  <a:ext uri="{0D108BD9-81ED-4DB2-BD59-A6C34878D82A}">
                    <a16:rowId xmlns:a16="http://schemas.microsoft.com/office/drawing/2014/main" val="10000"/>
                  </a:ext>
                </a:extLst>
              </a:tr>
              <a:tr h="0">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30.7</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36.6</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30.2</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36.2</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30.5</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50000"/>
                        </a:lnSpc>
                        <a:spcAft>
                          <a:spcPts val="0"/>
                        </a:spcAft>
                        <a:tabLst>
                          <a:tab pos="6210935" algn="l"/>
                        </a:tabLst>
                      </a:pP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36.3</a:t>
                      </a:r>
                      <a:endParaRPr lang="zh-CN" sz="1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4" name="内容占位符 1"/>
          <p:cNvSpPr txBox="1"/>
          <p:nvPr/>
        </p:nvSpPr>
        <p:spPr bwMode="auto">
          <a:xfrm>
            <a:off x="352282" y="4747026"/>
            <a:ext cx="11485848"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en-US" altLang="zh-CN" dirty="0">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AEEF"/>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dirty="0">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宋体" panose="02010600030101010101" pitchFamily="2" charset="-122"/>
                <a:cs typeface="Times New Roman" panose="02020603050405020304" pitchFamily="18" charset="0"/>
              </a:rPr>
              <a:t>在实验过程中，活塞向下运动时既克服摩擦做功，又压缩空气做功；</a:t>
            </a:r>
            <a:endParaRPr lang="en-US" altLang="zh-CN" dirty="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gyc300.jpg" descr="id:2147490000;FounderCES"/>
          <p:cNvPicPr/>
          <p:nvPr/>
        </p:nvPicPr>
        <p:blipFill>
          <a:blip r:embed="rId2"/>
          <a:stretch>
            <a:fillRect/>
          </a:stretch>
        </p:blipFill>
        <p:spPr>
          <a:xfrm>
            <a:off x="9693725" y="2258104"/>
            <a:ext cx="2160240" cy="2051137"/>
          </a:xfrm>
          <a:prstGeom prst="rect">
            <a:avLst/>
          </a:prstGeom>
        </p:spPr>
      </p:pic>
      <p:sp>
        <p:nvSpPr>
          <p:cNvPr id="6" name="矩形 5"/>
          <p:cNvSpPr/>
          <p:nvPr/>
        </p:nvSpPr>
        <p:spPr>
          <a:xfrm>
            <a:off x="9909749" y="4220904"/>
            <a:ext cx="1576072"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cs typeface="Times New Roman" panose="02020603050405020304" pitchFamily="18" charset="0"/>
              </a:rPr>
              <a:t>（第</a:t>
            </a:r>
            <a:r>
              <a:rPr lang="en-US" altLang="zh-CN" sz="2400" b="0">
                <a:solidFill>
                  <a:srgbClr val="000000"/>
                </a:solidFill>
                <a:cs typeface="Times New Roman" panose="02020603050405020304" pitchFamily="18" charset="0"/>
              </a:rPr>
              <a:t>4</a:t>
            </a:r>
            <a:r>
              <a:rPr lang="zh-CN" altLang="zh-CN" sz="2400" b="0">
                <a:solidFill>
                  <a:srgbClr val="000000"/>
                </a:solidFill>
                <a:cs typeface="Times New Roman" panose="02020603050405020304" pitchFamily="18" charset="0"/>
              </a:rPr>
              <a:t>题）</a:t>
            </a:r>
            <a:endParaRPr lang="zh-CN" altLang="zh-CN" sz="1200" b="0">
              <a:solidFill>
                <a:srgbClr val="000000"/>
              </a:solidFill>
              <a:cs typeface="Times New Roman" panose="02020603050405020304" pitchFamily="18" charset="0"/>
            </a:endParaRPr>
          </a:p>
        </p:txBody>
      </p:sp>
      <p:sp>
        <p:nvSpPr>
          <p:cNvPr id="9" name="矩形 8"/>
          <p:cNvSpPr/>
          <p:nvPr/>
        </p:nvSpPr>
        <p:spPr>
          <a:xfrm>
            <a:off x="9263558" y="1437412"/>
            <a:ext cx="2659702" cy="461665"/>
          </a:xfrm>
          <a:prstGeom prst="rect">
            <a:avLst/>
          </a:prstGeom>
        </p:spPr>
        <p:txBody>
          <a:bodyPr wrap="none">
            <a:spAutoFit/>
          </a:bodyPr>
          <a:lstStyle/>
          <a:p>
            <a:r>
              <a:rPr lang="zh-CN" altLang="zh-CN" sz="2400">
                <a:cs typeface="Times New Roman" panose="02020603050405020304" pitchFamily="18" charset="0"/>
              </a:rPr>
              <a:t>既克服摩擦做功，</a:t>
            </a:r>
            <a:endParaRPr lang="zh-CN" altLang="en-US"/>
          </a:p>
        </p:txBody>
      </p:sp>
      <p:sp>
        <p:nvSpPr>
          <p:cNvPr id="11" name="矩形 10"/>
          <p:cNvSpPr/>
          <p:nvPr/>
        </p:nvSpPr>
        <p:spPr>
          <a:xfrm>
            <a:off x="429125" y="1978272"/>
            <a:ext cx="2350323" cy="461665"/>
          </a:xfrm>
          <a:prstGeom prst="rect">
            <a:avLst/>
          </a:prstGeom>
        </p:spPr>
        <p:txBody>
          <a:bodyPr wrap="none">
            <a:spAutoFit/>
          </a:bodyPr>
          <a:lstStyle/>
          <a:p>
            <a:r>
              <a:rPr lang="zh-CN" altLang="zh-CN" sz="2400">
                <a:cs typeface="Times New Roman" panose="02020603050405020304" pitchFamily="18" charset="0"/>
              </a:rPr>
              <a:t>又压缩空气做功</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1"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60854" y="669333"/>
            <a:ext cx="11485848" cy="1684244"/>
          </a:xfrm>
        </p:spPr>
        <p:txBody>
          <a:bodyPr/>
          <a:lstStyle/>
          <a:p>
            <a:pPr hangingPunct="0">
              <a:spcAft>
                <a:spcPts val="0"/>
              </a:spcAft>
              <a:tabLst>
                <a:tab pos="6210935" algn="l"/>
              </a:tabLst>
            </a:pP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③</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进一步验证</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中的猜想：他们将打气筒与篮球</a:t>
            </a:r>
            <a:r>
              <a:rPr lang="zh-CN" altLang="zh-CN"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填</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连接</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不连接</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），让活塞在相同的时间内往复运动相同的次数，测出打气筒外壁的温度，当观察到</a:t>
            </a:r>
            <a:r>
              <a:rPr lang="zh-CN" altLang="zh-CN" u="sng">
                <a:solidFill>
                  <a:srgbClr val="00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的现象，就说明</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中结论是正确的</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5" name="表格 4"/>
          <p:cNvGraphicFramePr>
            <a:graphicFrameLocks noGrp="1"/>
          </p:cNvGraphicFramePr>
          <p:nvPr/>
        </p:nvGraphicFramePr>
        <p:xfrm>
          <a:off x="461377" y="2369452"/>
          <a:ext cx="9090212" cy="1818261"/>
        </p:xfrm>
        <a:graphic>
          <a:graphicData uri="http://schemas.openxmlformats.org/drawingml/2006/table">
            <a:tbl>
              <a:tblPr firstRow="1" firstCol="1" bandRow="1"/>
              <a:tblGrid>
                <a:gridCol w="1474432">
                  <a:extLst>
                    <a:ext uri="{9D8B030D-6E8A-4147-A177-3AD203B41FA5}">
                      <a16:colId xmlns:a16="http://schemas.microsoft.com/office/drawing/2014/main" val="20000"/>
                    </a:ext>
                  </a:extLst>
                </a:gridCol>
                <a:gridCol w="1351085">
                  <a:extLst>
                    <a:ext uri="{9D8B030D-6E8A-4147-A177-3AD203B41FA5}">
                      <a16:colId xmlns:a16="http://schemas.microsoft.com/office/drawing/2014/main" val="20001"/>
                    </a:ext>
                  </a:extLst>
                </a:gridCol>
                <a:gridCol w="2088651">
                  <a:extLst>
                    <a:ext uri="{9D8B030D-6E8A-4147-A177-3AD203B41FA5}">
                      <a16:colId xmlns:a16="http://schemas.microsoft.com/office/drawing/2014/main" val="20002"/>
                    </a:ext>
                  </a:extLst>
                </a:gridCol>
                <a:gridCol w="1965304">
                  <a:extLst>
                    <a:ext uri="{9D8B030D-6E8A-4147-A177-3AD203B41FA5}">
                      <a16:colId xmlns:a16="http://schemas.microsoft.com/office/drawing/2014/main" val="20003"/>
                    </a:ext>
                  </a:extLst>
                </a:gridCol>
                <a:gridCol w="2210740">
                  <a:extLst>
                    <a:ext uri="{9D8B030D-6E8A-4147-A177-3AD203B41FA5}">
                      <a16:colId xmlns:a16="http://schemas.microsoft.com/office/drawing/2014/main" val="20004"/>
                    </a:ext>
                  </a:extLst>
                </a:gridCol>
              </a:tblGrid>
              <a:tr h="0">
                <a:tc>
                  <a:txBody>
                    <a:bodyPr/>
                    <a:lstStyle/>
                    <a:p>
                      <a:pPr algn="ctr" hangingPunct="0">
                        <a:lnSpc>
                          <a:spcPct val="140000"/>
                        </a:lnSpc>
                        <a:spcAft>
                          <a:spcPts val="0"/>
                        </a:spcAft>
                        <a:tabLst>
                          <a:tab pos="6210935" algn="l"/>
                        </a:tabLst>
                      </a:pPr>
                      <a:r>
                        <a:rPr lang="zh-CN" sz="24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实验次数</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F4FC"/>
                    </a:solidFill>
                  </a:tcPr>
                </a:tc>
                <a:tc>
                  <a:txBody>
                    <a:bodyPr/>
                    <a:lstStyle/>
                    <a:p>
                      <a:pPr algn="ctr" hangingPunct="0">
                        <a:lnSpc>
                          <a:spcPct val="140000"/>
                        </a:lnSpc>
                        <a:spcAft>
                          <a:spcPts val="0"/>
                        </a:spcAft>
                        <a:tabLst>
                          <a:tab pos="6210935" algn="l"/>
                        </a:tabLst>
                      </a:pPr>
                      <a:r>
                        <a:rPr lang="zh-CN" sz="24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时间</a:t>
                      </a:r>
                      <a:r>
                        <a:rPr lang="en-US" sz="2400" i="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s</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F4FC"/>
                    </a:solidFill>
                  </a:tcPr>
                </a:tc>
                <a:tc>
                  <a:txBody>
                    <a:bodyPr/>
                    <a:lstStyle/>
                    <a:p>
                      <a:pPr algn="ctr" hangingPunct="0">
                        <a:lnSpc>
                          <a:spcPct val="140000"/>
                        </a:lnSpc>
                        <a:spcAft>
                          <a:spcPts val="0"/>
                        </a:spcAft>
                        <a:tabLst>
                          <a:tab pos="6210935" algn="l"/>
                        </a:tabLst>
                      </a:pPr>
                      <a:r>
                        <a:rPr lang="zh-CN" sz="24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活塞往复次数</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F4FC"/>
                    </a:solidFill>
                  </a:tcPr>
                </a:tc>
                <a:tc>
                  <a:txBody>
                    <a:bodyPr/>
                    <a:lstStyle/>
                    <a:p>
                      <a:pPr algn="ctr" hangingPunct="0">
                        <a:lnSpc>
                          <a:spcPct val="140000"/>
                        </a:lnSpc>
                        <a:spcAft>
                          <a:spcPts val="0"/>
                        </a:spcAft>
                        <a:tabLst>
                          <a:tab pos="6210935" algn="l"/>
                        </a:tabLst>
                      </a:pPr>
                      <a:r>
                        <a:rPr lang="zh-CN" sz="24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上部温度</a:t>
                      </a:r>
                      <a:r>
                        <a:rPr lang="en-US" sz="2400" i="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a:t>
                      </a:r>
                      <a:r>
                        <a:rPr lang="en-US" sz="240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F4FC"/>
                    </a:solidFill>
                  </a:tcPr>
                </a:tc>
                <a:tc>
                  <a:txBody>
                    <a:bodyPr/>
                    <a:lstStyle/>
                    <a:p>
                      <a:pPr algn="ctr" hangingPunct="0">
                        <a:lnSpc>
                          <a:spcPct val="140000"/>
                        </a:lnSpc>
                        <a:spcAft>
                          <a:spcPts val="0"/>
                        </a:spcAft>
                        <a:tabLst>
                          <a:tab pos="6210935" algn="l"/>
                        </a:tabLst>
                      </a:pPr>
                      <a:r>
                        <a:rPr lang="zh-CN" sz="240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下部温度</a:t>
                      </a:r>
                      <a:r>
                        <a:rPr lang="en-US" sz="2400" i="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t/</a:t>
                      </a:r>
                      <a:r>
                        <a:rPr lang="en-US" sz="2400">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1F4FC"/>
                    </a:solidFill>
                  </a:tcPr>
                </a:tc>
                <a:extLst>
                  <a:ext uri="{0D108BD9-81ED-4DB2-BD59-A6C34878D82A}">
                    <a16:rowId xmlns:a16="http://schemas.microsoft.com/office/drawing/2014/main" val="10000"/>
                  </a:ext>
                </a:extLst>
              </a:tr>
              <a:tr h="0">
                <a:tc>
                  <a:txBody>
                    <a:bodyPr/>
                    <a:lstStyle/>
                    <a:p>
                      <a:pPr algn="ctr" hangingPunct="0">
                        <a:lnSpc>
                          <a:spcPct val="14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4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40000"/>
                        </a:lnSpc>
                        <a:spcAft>
                          <a:spcPts val="0"/>
                        </a:spcAft>
                        <a:tabLst>
                          <a:tab pos="6210935" algn="l"/>
                        </a:tabLst>
                      </a:pP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a:t>
                      </a:r>
                      <a:endParaRPr lang="zh-CN" sz="1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4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30.7</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4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36.6</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hangingPunct="0">
                        <a:lnSpc>
                          <a:spcPct val="14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4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4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4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30.2</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4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36.2</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hangingPunct="0">
                        <a:lnSpc>
                          <a:spcPct val="14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4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4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40000"/>
                        </a:lnSpc>
                        <a:spcAft>
                          <a:spcPts val="0"/>
                        </a:spcAft>
                        <a:tabLst>
                          <a:tab pos="6210935" algn="l"/>
                        </a:tabLst>
                      </a:pP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30.5</a:t>
                      </a:r>
                      <a:endParaRPr lang="zh-CN" sz="1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40000"/>
                        </a:lnSpc>
                        <a:spcAft>
                          <a:spcPts val="0"/>
                        </a:spcAft>
                        <a:tabLst>
                          <a:tab pos="6210935" algn="l"/>
                        </a:tabLst>
                      </a:pPr>
                      <a:r>
                        <a:rPr lang="en-US" sz="24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36.3</a:t>
                      </a:r>
                      <a:endParaRPr lang="zh-CN" sz="1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pic>
        <p:nvPicPr>
          <p:cNvPr id="6" name="gyc300.jpg" descr="id:2147490000;FounderCES"/>
          <p:cNvPicPr/>
          <p:nvPr/>
        </p:nvPicPr>
        <p:blipFill>
          <a:blip r:embed="rId2"/>
          <a:stretch>
            <a:fillRect/>
          </a:stretch>
        </p:blipFill>
        <p:spPr>
          <a:xfrm>
            <a:off x="9693725" y="1916832"/>
            <a:ext cx="2160240" cy="2051137"/>
          </a:xfrm>
          <a:prstGeom prst="rect">
            <a:avLst/>
          </a:prstGeom>
        </p:spPr>
      </p:pic>
      <p:sp>
        <p:nvSpPr>
          <p:cNvPr id="7" name="矩形 6"/>
          <p:cNvSpPr/>
          <p:nvPr/>
        </p:nvSpPr>
        <p:spPr>
          <a:xfrm>
            <a:off x="9909749" y="3879632"/>
            <a:ext cx="1576072" cy="576248"/>
          </a:xfrm>
          <a:prstGeom prst="rect">
            <a:avLst/>
          </a:prstGeom>
        </p:spPr>
        <p:txBody>
          <a:bodyPr wrap="none">
            <a:spAutoFit/>
          </a:bodyPr>
          <a:lstStyle/>
          <a:p>
            <a:pPr algn="just">
              <a:lnSpc>
                <a:spcPct val="150000"/>
              </a:lnSpc>
              <a:spcAft>
                <a:spcPts val="0"/>
              </a:spcAft>
              <a:tabLst>
                <a:tab pos="6210935" algn="l"/>
              </a:tabLst>
            </a:pPr>
            <a:r>
              <a:rPr lang="zh-CN" altLang="zh-CN" sz="2400" b="0">
                <a:solidFill>
                  <a:srgbClr val="000000"/>
                </a:solidFill>
                <a:cs typeface="Times New Roman" panose="02020603050405020304" pitchFamily="18" charset="0"/>
              </a:rPr>
              <a:t>（第</a:t>
            </a:r>
            <a:r>
              <a:rPr lang="en-US" altLang="zh-CN" sz="2400" b="0">
                <a:solidFill>
                  <a:srgbClr val="000000"/>
                </a:solidFill>
                <a:cs typeface="Times New Roman" panose="02020603050405020304" pitchFamily="18" charset="0"/>
              </a:rPr>
              <a:t>4</a:t>
            </a:r>
            <a:r>
              <a:rPr lang="zh-CN" altLang="zh-CN" sz="2400" b="0">
                <a:solidFill>
                  <a:srgbClr val="000000"/>
                </a:solidFill>
                <a:cs typeface="Times New Roman" panose="02020603050405020304" pitchFamily="18" charset="0"/>
              </a:rPr>
              <a:t>题）</a:t>
            </a:r>
            <a:endParaRPr lang="zh-CN" altLang="zh-CN" sz="1200" b="0">
              <a:solidFill>
                <a:srgbClr val="000000"/>
              </a:solidFill>
              <a:cs typeface="Times New Roman" panose="02020603050405020304" pitchFamily="18" charset="0"/>
            </a:endParaRPr>
          </a:p>
        </p:txBody>
      </p:sp>
      <p:sp>
        <p:nvSpPr>
          <p:cNvPr id="4" name="矩形 3"/>
          <p:cNvSpPr/>
          <p:nvPr/>
        </p:nvSpPr>
        <p:spPr>
          <a:xfrm>
            <a:off x="7327968" y="733549"/>
            <a:ext cx="1422184" cy="461665"/>
          </a:xfrm>
          <a:prstGeom prst="rect">
            <a:avLst/>
          </a:prstGeom>
        </p:spPr>
        <p:txBody>
          <a:bodyPr wrap="none">
            <a:spAutoFit/>
          </a:bodyPr>
          <a:lstStyle/>
          <a:p>
            <a:r>
              <a:rPr lang="zh-CN" altLang="zh-CN" sz="2400">
                <a:cs typeface="Times New Roman" panose="02020603050405020304" pitchFamily="18" charset="0"/>
              </a:rPr>
              <a:t>不连接　</a:t>
            </a:r>
            <a:endParaRPr lang="zh-CN" altLang="en-US"/>
          </a:p>
        </p:txBody>
      </p:sp>
      <p:sp>
        <p:nvSpPr>
          <p:cNvPr id="9" name="矩形 8"/>
          <p:cNvSpPr/>
          <p:nvPr/>
        </p:nvSpPr>
        <p:spPr>
          <a:xfrm>
            <a:off x="1100776" y="1715617"/>
            <a:ext cx="3278462" cy="576248"/>
          </a:xfrm>
          <a:prstGeom prst="rect">
            <a:avLst/>
          </a:prstGeom>
        </p:spPr>
        <p:txBody>
          <a:bodyPr wrap="none">
            <a:spAutoFit/>
          </a:bodyPr>
          <a:lstStyle/>
          <a:p>
            <a:pPr algn="just">
              <a:lnSpc>
                <a:spcPct val="150000"/>
              </a:lnSpc>
              <a:spcAft>
                <a:spcPts val="0"/>
              </a:spcAft>
              <a:tabLst>
                <a:tab pos="6210935" algn="l"/>
              </a:tabLst>
            </a:pPr>
            <a:r>
              <a:rPr lang="zh-CN" altLang="zh-CN" sz="2400">
                <a:cs typeface="Times New Roman" panose="02020603050405020304" pitchFamily="18" charset="0"/>
              </a:rPr>
              <a:t>上部和下部的温度相同</a:t>
            </a:r>
            <a:endParaRPr lang="zh-CN" altLang="zh-CN" sz="1200">
              <a:solidFill>
                <a:srgbClr val="000000"/>
              </a:solidFill>
              <a:cs typeface="Times New Roman" panose="02020603050405020304" pitchFamily="18" charset="0"/>
            </a:endParaRPr>
          </a:p>
        </p:txBody>
      </p:sp>
      <p:sp>
        <p:nvSpPr>
          <p:cNvPr id="10" name="内容占位符 2"/>
          <p:cNvSpPr txBox="1"/>
          <p:nvPr/>
        </p:nvSpPr>
        <p:spPr bwMode="auto">
          <a:xfrm>
            <a:off x="356530" y="4365104"/>
            <a:ext cx="11485848" cy="2238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a:spcAft>
                <a:spcPts val="0"/>
              </a:spcAft>
              <a:tabLst>
                <a:tab pos="6210935" algn="l"/>
              </a:tabLst>
            </a:pPr>
            <a:r>
              <a:rPr lang="en-US" altLang="zh-CN" dirty="0">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AEEF"/>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dirty="0">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宋体" panose="02010600030101010101" pitchFamily="2" charset="-122"/>
                <a:cs typeface="Times New Roman" panose="02020603050405020304" pitchFamily="18" charset="0"/>
              </a:rPr>
              <a:t>根据控制变量法，要探究猜想</a:t>
            </a:r>
            <a:r>
              <a:rPr lang="en-US" altLang="zh-CN"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dirty="0">
                <a:latin typeface="Times New Roman" panose="02020603050405020304" pitchFamily="18" charset="0"/>
                <a:ea typeface="宋体" panose="02010600030101010101" pitchFamily="2" charset="-122"/>
                <a:cs typeface="Times New Roman" panose="02020603050405020304" pitchFamily="18" charset="0"/>
              </a:rPr>
              <a:t>，应让活塞只克服摩擦做功，而不压缩空气做功，故他们的改进方法：打气筒不与篮球连接，直接让活塞在相同的时间内往复运动相同的次数，用测温枪测出打气筒外壁的温度，若测得上部和下部的温度相同，则说明猜想</a:t>
            </a:r>
            <a:r>
              <a:rPr lang="en-US" altLang="zh-CN" dirty="0">
                <a:latin typeface="Times New Roman" panose="02020603050405020304" pitchFamily="18" charset="0"/>
                <a:ea typeface="宋体" panose="02010600030101010101" pitchFamily="2" charset="-122"/>
                <a:cs typeface="Times New Roman" panose="02020603050405020304" pitchFamily="18" charset="0"/>
              </a:rPr>
              <a:t>1</a:t>
            </a:r>
            <a:r>
              <a:rPr lang="zh-CN" altLang="zh-CN" dirty="0">
                <a:latin typeface="Times New Roman" panose="02020603050405020304" pitchFamily="18" charset="0"/>
                <a:ea typeface="宋体" panose="02010600030101010101" pitchFamily="2" charset="-122"/>
                <a:cs typeface="Times New Roman" panose="02020603050405020304" pitchFamily="18" charset="0"/>
              </a:rPr>
              <a:t>是正确的</a:t>
            </a:r>
            <a:r>
              <a:rPr lang="en-US" altLang="zh-CN" dirty="0">
                <a:latin typeface="宋体" panose="02010600030101010101" pitchFamily="2" charset="-122"/>
                <a:ea typeface="宋体" panose="02010600030101010101" pitchFamily="2"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1XB6.eps" descr="id:2147489480;FounderCES"/>
          <p:cNvPicPr/>
          <p:nvPr/>
        </p:nvPicPr>
        <p:blipFill>
          <a:blip r:embed="rId2"/>
          <a:stretch>
            <a:fillRect/>
          </a:stretch>
        </p:blipFill>
        <p:spPr>
          <a:xfrm>
            <a:off x="1080524" y="1331138"/>
            <a:ext cx="637609" cy="360040"/>
          </a:xfrm>
          <a:prstGeom prst="rect">
            <a:avLst/>
          </a:prstGeom>
        </p:spPr>
      </p:pic>
      <p:pic>
        <p:nvPicPr>
          <p:cNvPr id="4" name="考点.eps" descr="id:2147489473;FounderCES"/>
          <p:cNvPicPr/>
          <p:nvPr/>
        </p:nvPicPr>
        <p:blipFill>
          <a:blip r:embed="rId3"/>
          <a:stretch>
            <a:fillRect/>
          </a:stretch>
        </p:blipFill>
        <p:spPr>
          <a:xfrm>
            <a:off x="406574" y="792080"/>
            <a:ext cx="864096" cy="360040"/>
          </a:xfrm>
          <a:prstGeom prst="rect">
            <a:avLst/>
          </a:prstGeom>
        </p:spPr>
      </p:pic>
      <p:sp>
        <p:nvSpPr>
          <p:cNvPr id="2" name="内容占位符 1"/>
          <p:cNvSpPr>
            <a:spLocks noGrp="1"/>
          </p:cNvSpPr>
          <p:nvPr>
            <p:ph idx="1"/>
          </p:nvPr>
        </p:nvSpPr>
        <p:spPr>
          <a:xfrm>
            <a:off x="360854" y="620688"/>
            <a:ext cx="11485848" cy="3416320"/>
          </a:xfrm>
        </p:spPr>
        <p:txBody>
          <a:bodyPr/>
          <a:lstStyle/>
          <a:p>
            <a:pPr hangingPunct="0">
              <a:spcAft>
                <a:spcPts val="0"/>
              </a:spcAft>
              <a:tabLst>
                <a:tab pos="6210935" algn="l"/>
              </a:tabLst>
            </a:pPr>
            <a:r>
              <a:rPr lang="zh-CN" altLang="zh-CN" dirty="0">
                <a:solidFill>
                  <a:srgbClr val="FFFFFF"/>
                </a:solidFill>
                <a:latin typeface="Times New Roman" panose="02020603050405020304" pitchFamily="18" charset="0"/>
                <a:ea typeface="黑体" panose="02010609060101010101" pitchFamily="49" charset="-122"/>
                <a:cs typeface="Times New Roman" panose="02020603050405020304" pitchFamily="18" charset="0"/>
              </a:rPr>
              <a:t>考点</a:t>
            </a:r>
            <a:r>
              <a:rPr lang="en-US" altLang="zh-CN" dirty="0">
                <a:solidFill>
                  <a:srgbClr val="FFFFFF"/>
                </a:solidFill>
                <a:ea typeface="宋体" panose="02010600030101010101" pitchFamily="2" charset="-122"/>
                <a:cs typeface="Times New Roman" panose="02020603050405020304" pitchFamily="18" charset="0"/>
              </a:rPr>
              <a:t>2</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solidFill>
                  <a:srgbClr val="2A938C"/>
                </a:solidFill>
                <a:latin typeface="Times New Roman" panose="02020603050405020304" pitchFamily="18" charset="0"/>
                <a:ea typeface="黑体" panose="02010609060101010101" pitchFamily="49" charset="-122"/>
                <a:cs typeface="Times New Roman" panose="02020603050405020304" pitchFamily="18" charset="0"/>
              </a:rPr>
              <a:t>改变内能的方式</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716280" hangingPunct="0">
              <a:spcAft>
                <a:spcPts val="0"/>
              </a:spcAft>
              <a:tabLst>
                <a:tab pos="6210935" algn="l"/>
              </a:tabLst>
            </a:pPr>
            <a:r>
              <a:rPr lang="zh-CN" altLang="zh-CN" dirty="0">
                <a:solidFill>
                  <a:srgbClr val="FFFF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dirty="0">
                <a:solidFill>
                  <a:srgbClr val="FFFFFF"/>
                </a:solidFill>
                <a:ea typeface="宋体" panose="02010600030101010101" pitchFamily="2" charset="-122"/>
                <a:cs typeface="Times New Roman" panose="02020603050405020304" pitchFamily="18" charset="0"/>
              </a:rPr>
              <a:t>3</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2024</a:t>
            </a:r>
            <a:r>
              <a:rPr lang="en-US" altLang="zh-CN"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宁夏中考</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）下列实例中属于做功改变物体内能的是（　　）</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图甲中</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炉火烧水</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图乙中</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搓手取暖</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图丙中</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用暖手宝暖手</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图丁中</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热鸡蛋放在冷水中冷却</a:t>
            </a:r>
            <a:endPar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p:txBody>
      </p:sp>
      <p:pic>
        <p:nvPicPr>
          <p:cNvPr id="6" name="gyc292.jpg" descr="id:2147489543;FounderCES"/>
          <p:cNvPicPr/>
          <p:nvPr/>
        </p:nvPicPr>
        <p:blipFill>
          <a:blip r:embed="rId4"/>
          <a:stretch>
            <a:fillRect/>
          </a:stretch>
        </p:blipFill>
        <p:spPr>
          <a:xfrm>
            <a:off x="5159102" y="2007424"/>
            <a:ext cx="6308855" cy="1503918"/>
          </a:xfrm>
          <a:prstGeom prst="rect">
            <a:avLst/>
          </a:prstGeom>
        </p:spPr>
      </p:pic>
      <p:sp>
        <p:nvSpPr>
          <p:cNvPr id="8" name="矩形 7"/>
          <p:cNvSpPr/>
          <p:nvPr/>
        </p:nvSpPr>
        <p:spPr>
          <a:xfrm>
            <a:off x="9737804" y="1273543"/>
            <a:ext cx="389850" cy="461665"/>
          </a:xfrm>
          <a:prstGeom prst="rect">
            <a:avLst/>
          </a:prstGeom>
        </p:spPr>
        <p:txBody>
          <a:bodyPr wrap="none">
            <a:spAutoFit/>
          </a:bodyPr>
          <a:lstStyle/>
          <a:p>
            <a:r>
              <a:rPr lang="en-US" altLang="zh-CN" sz="2400"/>
              <a:t>B</a:t>
            </a:r>
            <a:endParaRPr lang="zh-CN" altLang="en-US"/>
          </a:p>
        </p:txBody>
      </p:sp>
      <p:sp>
        <p:nvSpPr>
          <p:cNvPr id="9" name="内容占位符 1"/>
          <p:cNvSpPr txBox="1"/>
          <p:nvPr/>
        </p:nvSpPr>
        <p:spPr bwMode="auto">
          <a:xfrm>
            <a:off x="360854" y="3802081"/>
            <a:ext cx="11485848" cy="2792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a:spcAft>
                <a:spcPts val="0"/>
              </a:spcAft>
              <a:tabLst>
                <a:tab pos="6210935" algn="l"/>
              </a:tabLst>
            </a:pP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AEEF"/>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a:latin typeface="Times New Roman" panose="02020603050405020304" pitchFamily="18" charset="0"/>
                <a:ea typeface="宋体" panose="02010600030101010101" pitchFamily="2" charset="-122"/>
                <a:cs typeface="Times New Roman" panose="02020603050405020304" pitchFamily="18" charset="0"/>
              </a:rPr>
              <a:t>炉火烧水，水吸收热量，内能增加，是通过热传递来改变物体的内能，</a:t>
            </a:r>
            <a:r>
              <a:rPr lang="en-US" altLang="zh-CN">
                <a:latin typeface="Times New Roman" panose="02020603050405020304" pitchFamily="18" charset="0"/>
                <a:ea typeface="宋体" panose="02010600030101010101" pitchFamily="2" charset="-122"/>
                <a:cs typeface="Times New Roman" panose="02020603050405020304" pitchFamily="18" charset="0"/>
              </a:rPr>
              <a:t>A</a:t>
            </a:r>
            <a:r>
              <a:rPr lang="zh-CN" altLang="zh-CN">
                <a:latin typeface="Times New Roman" panose="02020603050405020304" pitchFamily="18" charset="0"/>
                <a:ea typeface="宋体" panose="02010600030101010101" pitchFamily="2" charset="-122"/>
                <a:cs typeface="Times New Roman" panose="02020603050405020304" pitchFamily="18" charset="0"/>
              </a:rPr>
              <a:t>不符合题意；搓手取暖，是克服摩擦做功，使手的内能增加，温度升高，是通过做功改变物体的内能，</a:t>
            </a:r>
            <a:r>
              <a:rPr lang="en-US" altLang="zh-CN">
                <a:latin typeface="Times New Roman" panose="02020603050405020304" pitchFamily="18" charset="0"/>
                <a:ea typeface="宋体" panose="02010600030101010101" pitchFamily="2" charset="-122"/>
                <a:cs typeface="Times New Roman" panose="02020603050405020304" pitchFamily="18" charset="0"/>
              </a:rPr>
              <a:t>B</a:t>
            </a:r>
            <a:r>
              <a:rPr lang="zh-CN" altLang="zh-CN">
                <a:latin typeface="Times New Roman" panose="02020603050405020304" pitchFamily="18" charset="0"/>
                <a:ea typeface="宋体" panose="02010600030101010101" pitchFamily="2" charset="-122"/>
                <a:cs typeface="Times New Roman" panose="02020603050405020304" pitchFamily="18" charset="0"/>
              </a:rPr>
              <a:t>符合题意；用暖手宝暖手，手吸收热量，内能增加，是通过热传递来改变物体的内能，</a:t>
            </a:r>
            <a:r>
              <a:rPr lang="en-US" altLang="zh-CN">
                <a:latin typeface="Times New Roman" panose="02020603050405020304" pitchFamily="18" charset="0"/>
                <a:ea typeface="宋体" panose="02010600030101010101" pitchFamily="2" charset="-122"/>
                <a:cs typeface="Times New Roman" panose="02020603050405020304" pitchFamily="18" charset="0"/>
              </a:rPr>
              <a:t>C</a:t>
            </a:r>
            <a:r>
              <a:rPr lang="zh-CN" altLang="zh-CN">
                <a:latin typeface="Times New Roman" panose="02020603050405020304" pitchFamily="18" charset="0"/>
                <a:ea typeface="宋体" panose="02010600030101010101" pitchFamily="2" charset="-122"/>
                <a:cs typeface="Times New Roman" panose="02020603050405020304" pitchFamily="18" charset="0"/>
              </a:rPr>
              <a:t>不符合题意；热鸡蛋放在冷水中冷却，鸡蛋放出热量，内能减少，是通过热传递来改变物体的内能，</a:t>
            </a:r>
            <a:r>
              <a:rPr lang="en-US" altLang="zh-CN">
                <a:latin typeface="Times New Roman" panose="02020603050405020304" pitchFamily="18" charset="0"/>
                <a:ea typeface="宋体" panose="02010600030101010101" pitchFamily="2" charset="-122"/>
                <a:cs typeface="Times New Roman" panose="02020603050405020304" pitchFamily="18" charset="0"/>
              </a:rPr>
              <a:t>D</a:t>
            </a:r>
            <a:r>
              <a:rPr lang="zh-CN" altLang="zh-CN">
                <a:latin typeface="Times New Roman" panose="02020603050405020304" pitchFamily="18" charset="0"/>
                <a:ea typeface="宋体" panose="02010600030101010101" pitchFamily="2" charset="-122"/>
                <a:cs typeface="Times New Roman" panose="02020603050405020304" pitchFamily="18" charset="0"/>
              </a:rPr>
              <a:t>不符合题意</a:t>
            </a:r>
            <a:r>
              <a:rPr lang="en-US" altLang="zh-CN">
                <a:latin typeface="宋体" panose="02010600030101010101" pitchFamily="2" charset="-122"/>
                <a:ea typeface="宋体" panose="02010600030101010101" pitchFamily="2"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1"/>
          <p:cNvSpPr txBox="1"/>
          <p:nvPr/>
        </p:nvSpPr>
        <p:spPr bwMode="auto">
          <a:xfrm>
            <a:off x="334566" y="992520"/>
            <a:ext cx="11485848" cy="111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a:spcAft>
                <a:spcPts val="0"/>
              </a:spcAft>
              <a:tabLst>
                <a:tab pos="6210935" algn="l"/>
              </a:tabLst>
            </a:pPr>
            <a:r>
              <a:rPr lang="zh-CN" altLang="zh-CN">
                <a:solidFill>
                  <a:srgbClr val="ED8574"/>
                </a:solidFill>
                <a:latin typeface="Times New Roman" panose="02020603050405020304" pitchFamily="18" charset="0"/>
                <a:ea typeface="黑体" panose="02010609060101010101" pitchFamily="49" charset="-122"/>
                <a:cs typeface="Times New Roman" panose="02020603050405020304" pitchFamily="18" charset="0"/>
              </a:rPr>
              <a:t>名师启发</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做功和热传递都可以改变物体的内能</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在效果上是等效的</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但其实质不同</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做功属于能量的转化</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热传递属于能量的转移</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p>
        </p:txBody>
      </p:sp>
      <p:pic>
        <p:nvPicPr>
          <p:cNvPr id="5" name="关键提醒.eps" descr="id:2147489494;FounderCES"/>
          <p:cNvPicPr/>
          <p:nvPr/>
        </p:nvPicPr>
        <p:blipFill>
          <a:blip r:embed="rId2"/>
          <a:stretch>
            <a:fillRect/>
          </a:stretch>
        </p:blipFill>
        <p:spPr>
          <a:xfrm>
            <a:off x="380286" y="2128808"/>
            <a:ext cx="1584176" cy="431909"/>
          </a:xfrm>
          <a:prstGeom prst="rect">
            <a:avLst/>
          </a:prstGeom>
        </p:spPr>
      </p:pic>
      <p:sp>
        <p:nvSpPr>
          <p:cNvPr id="6" name="内容占位符 1"/>
          <p:cNvSpPr>
            <a:spLocks noGrp="1"/>
          </p:cNvSpPr>
          <p:nvPr>
            <p:ph idx="1"/>
          </p:nvPr>
        </p:nvSpPr>
        <p:spPr>
          <a:xfrm>
            <a:off x="380286" y="2488848"/>
            <a:ext cx="11475560" cy="3634456"/>
          </a:xfrm>
        </p:spPr>
        <p:txBody>
          <a:bodyPr/>
          <a:lstStyle/>
          <a:p>
            <a:pPr indent="720725" hangingPunct="0">
              <a:lnSpc>
                <a:spcPct val="140000"/>
              </a:lnSpc>
              <a:spcAft>
                <a:spcPts val="0"/>
              </a:spcAft>
              <a:tabLst>
                <a:tab pos="6210935" algn="l"/>
              </a:tabLst>
            </a:pP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热量从高温物体传递到低温物体</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或从物体的高温部分传递到低温部分的现象</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叫作热传递</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热传递使物体内能发生改变的实质是同一种形式的能量</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内能</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发生了转移</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其转移的规则是内能从高温物体转移到低温物体</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或从物体的高温部分转移到低温部分</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热量传递与内能改变的关系</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不考虑热损失</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①</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在单纯热传递中</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系统从外界吸收多少热量</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系统的内能就增加多少</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②</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在单纯热传递中</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系统向外界放出多少热量</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系统的内能就减少多少</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做功是改变物体内能的另一种方式</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做功改变物体内能的实质是其他形式的能</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如机械能</a:t>
            </a:r>
            <a:r>
              <a:rPr lang="zh-CN" altLang="zh-CN">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与内能之间的转化</a:t>
            </a:r>
            <a:r>
              <a:rPr lang="en-US" altLang="zh-CN">
                <a:solidFill>
                  <a:srgbClr val="000000"/>
                </a:solidFill>
                <a:latin typeface="宋体" panose="02010600030101010101" pitchFamily="2" charset="-122"/>
                <a:ea typeface="宋体" panose="02010600030101010101" pitchFamily="2"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1XB6.eps" descr="id:2147489480;FounderCES"/>
          <p:cNvPicPr/>
          <p:nvPr/>
        </p:nvPicPr>
        <p:blipFill>
          <a:blip r:embed="rId2"/>
          <a:stretch>
            <a:fillRect/>
          </a:stretch>
        </p:blipFill>
        <p:spPr>
          <a:xfrm>
            <a:off x="1082361" y="1331138"/>
            <a:ext cx="637609" cy="360040"/>
          </a:xfrm>
          <a:prstGeom prst="rect">
            <a:avLst/>
          </a:prstGeom>
        </p:spPr>
      </p:pic>
      <p:pic>
        <p:nvPicPr>
          <p:cNvPr id="4" name="考点.eps" descr="id:2147489473;FounderCES"/>
          <p:cNvPicPr/>
          <p:nvPr/>
        </p:nvPicPr>
        <p:blipFill>
          <a:blip r:embed="rId3"/>
          <a:stretch>
            <a:fillRect/>
          </a:stretch>
        </p:blipFill>
        <p:spPr>
          <a:xfrm>
            <a:off x="406574" y="792080"/>
            <a:ext cx="864096" cy="360040"/>
          </a:xfrm>
          <a:prstGeom prst="rect">
            <a:avLst/>
          </a:prstGeom>
        </p:spPr>
      </p:pic>
      <p:sp>
        <p:nvSpPr>
          <p:cNvPr id="2" name="内容占位符 1"/>
          <p:cNvSpPr>
            <a:spLocks noGrp="1"/>
          </p:cNvSpPr>
          <p:nvPr>
            <p:ph idx="1"/>
          </p:nvPr>
        </p:nvSpPr>
        <p:spPr>
          <a:xfrm>
            <a:off x="360854" y="620688"/>
            <a:ext cx="11485848" cy="3900235"/>
          </a:xfrm>
        </p:spPr>
        <p:txBody>
          <a:bodyPr/>
          <a:lstStyle/>
          <a:p>
            <a:pPr hangingPunct="0">
              <a:spcAft>
                <a:spcPts val="0"/>
              </a:spcAft>
              <a:tabLst>
                <a:tab pos="6210935" algn="l"/>
              </a:tabLst>
            </a:pPr>
            <a:r>
              <a:rPr lang="zh-CN" altLang="zh-CN" dirty="0">
                <a:solidFill>
                  <a:srgbClr val="FFFFFF"/>
                </a:solidFill>
                <a:latin typeface="Times New Roman" panose="02020603050405020304" pitchFamily="18" charset="0"/>
                <a:ea typeface="黑体" panose="02010609060101010101" pitchFamily="49" charset="-122"/>
                <a:cs typeface="Times New Roman" panose="02020603050405020304" pitchFamily="18" charset="0"/>
              </a:rPr>
              <a:t>考点</a:t>
            </a:r>
            <a:r>
              <a:rPr lang="en-US" altLang="zh-CN" dirty="0">
                <a:solidFill>
                  <a:srgbClr val="FFFFFF"/>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solidFill>
                  <a:srgbClr val="2A938C"/>
                </a:solidFill>
                <a:latin typeface="Times New Roman" panose="02020603050405020304" pitchFamily="18" charset="0"/>
                <a:ea typeface="黑体" panose="02010609060101010101" pitchFamily="49" charset="-122"/>
                <a:cs typeface="Times New Roman" panose="02020603050405020304" pitchFamily="18" charset="0"/>
              </a:rPr>
              <a:t>温度</a:t>
            </a:r>
            <a:r>
              <a:rPr lang="zh-CN" altLang="zh-CN" dirty="0">
                <a:solidFill>
                  <a:srgbClr val="2A938C"/>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2A938C"/>
                </a:solidFill>
                <a:latin typeface="Times New Roman" panose="02020603050405020304" pitchFamily="18" charset="0"/>
                <a:ea typeface="黑体" panose="02010609060101010101" pitchFamily="49" charset="-122"/>
                <a:cs typeface="Times New Roman" panose="02020603050405020304" pitchFamily="18" charset="0"/>
              </a:rPr>
              <a:t>内能</a:t>
            </a:r>
            <a:r>
              <a:rPr lang="zh-CN" altLang="zh-CN" dirty="0">
                <a:solidFill>
                  <a:srgbClr val="2A938C"/>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2A938C"/>
                </a:solidFill>
                <a:latin typeface="Times New Roman" panose="02020603050405020304" pitchFamily="18" charset="0"/>
                <a:ea typeface="黑体" panose="02010609060101010101" pitchFamily="49" charset="-122"/>
                <a:cs typeface="Times New Roman" panose="02020603050405020304" pitchFamily="18" charset="0"/>
              </a:rPr>
              <a:t>热量</a:t>
            </a:r>
            <a:r>
              <a:rPr lang="zh-CN" altLang="zh-CN" dirty="0">
                <a:solidFill>
                  <a:srgbClr val="2A938C"/>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2A938C"/>
                </a:solidFill>
                <a:latin typeface="Times New Roman" panose="02020603050405020304" pitchFamily="18" charset="0"/>
                <a:ea typeface="黑体" panose="02010609060101010101" pitchFamily="49" charset="-122"/>
                <a:cs typeface="Times New Roman" panose="02020603050405020304" pitchFamily="18" charset="0"/>
              </a:rPr>
              <a:t>做功之间的联系</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indent="716280" hangingPunct="0">
              <a:spcAft>
                <a:spcPts val="0"/>
              </a:spcAft>
              <a:tabLst>
                <a:tab pos="6210935" algn="l"/>
              </a:tabLst>
            </a:pPr>
            <a:r>
              <a:rPr lang="zh-CN" altLang="zh-CN" dirty="0">
                <a:solidFill>
                  <a:srgbClr val="FFFFFF"/>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dirty="0">
                <a:solidFill>
                  <a:srgbClr val="FFFFFF"/>
                </a:solidFill>
                <a:ea typeface="宋体" panose="02010600030101010101" pitchFamily="2" charset="-122"/>
                <a:cs typeface="Times New Roman" panose="02020603050405020304" pitchFamily="18" charset="0"/>
              </a:rPr>
              <a:t>4</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多选</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2024</a:t>
            </a:r>
            <a:r>
              <a:rPr lang="en-US" altLang="zh-CN"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黑龙江中考</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）关于温度、内能、热量、功的说法正确的是（　</a:t>
            </a: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物体温度升高</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一定吸收了热量</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物体温度升高</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内能一定增加</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物体内能增加</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一定是外界对它做了功</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hangingPunct="0">
              <a:spcAft>
                <a:spcPts val="0"/>
              </a:spcAft>
              <a:tabLst>
                <a:tab pos="6210935" algn="l"/>
              </a:tabLst>
            </a:pPr>
            <a:r>
              <a:rPr lang="en-US"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zh-CN"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物体吸收热量</a:t>
            </a:r>
            <a:r>
              <a:rPr lang="zh-CN" altLang="zh-CN"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温度可能不变</a:t>
            </a:r>
            <a:endParaRPr lang="zh-CN" altLang="zh-CN" sz="1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矩形 5"/>
          <p:cNvSpPr/>
          <p:nvPr/>
        </p:nvSpPr>
        <p:spPr>
          <a:xfrm>
            <a:off x="712371" y="1823281"/>
            <a:ext cx="922047" cy="461665"/>
          </a:xfrm>
          <a:prstGeom prst="rect">
            <a:avLst/>
          </a:prstGeom>
        </p:spPr>
        <p:txBody>
          <a:bodyPr wrap="none">
            <a:spAutoFit/>
          </a:bodyPr>
          <a:lstStyle/>
          <a:p>
            <a:r>
              <a:rPr lang="en-US" altLang="zh-CN" sz="2400"/>
              <a:t>B</a:t>
            </a:r>
            <a:r>
              <a:rPr lang="zh-CN" altLang="zh-CN" sz="2400">
                <a:cs typeface="Times New Roman" panose="02020603050405020304" pitchFamily="18" charset="0"/>
              </a:rPr>
              <a:t>、</a:t>
            </a:r>
            <a:r>
              <a:rPr lang="en-US" altLang="zh-CN" sz="2400"/>
              <a:t>D</a:t>
            </a:r>
            <a:endParaRPr lang="zh-CN" altLang="en-US"/>
          </a:p>
        </p:txBody>
      </p:sp>
      <p:sp>
        <p:nvSpPr>
          <p:cNvPr id="7" name="内容占位符 1"/>
          <p:cNvSpPr txBox="1"/>
          <p:nvPr/>
        </p:nvSpPr>
        <p:spPr bwMode="auto">
          <a:xfrm>
            <a:off x="371405" y="4376363"/>
            <a:ext cx="11485848" cy="2238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lvl1pPr marL="0" indent="0" algn="just" rtl="0" fontAlgn="base">
              <a:lnSpc>
                <a:spcPct val="150000"/>
              </a:lnSpc>
              <a:spcBef>
                <a:spcPts val="0"/>
              </a:spcBef>
              <a:spcAft>
                <a:spcPct val="0"/>
              </a:spcAft>
              <a:buFontTx/>
              <a:buNone/>
              <a:tabLst>
                <a:tab pos="5645150" algn="l"/>
                <a:tab pos="9862820" algn="l"/>
              </a:tabLst>
              <a:defRPr sz="2400" b="0" kern="1200">
                <a:solidFill>
                  <a:schemeClr val="tx1"/>
                </a:solidFill>
                <a:latin typeface="+mn-lt"/>
                <a:ea typeface="+mn-ea"/>
                <a:cs typeface="+mn-cs"/>
              </a:defRPr>
            </a:lvl1pPr>
            <a:lvl2pPr marL="457200" indent="0" algn="l" rtl="0" fontAlgn="base">
              <a:spcBef>
                <a:spcPct val="20000"/>
              </a:spcBef>
              <a:spcAft>
                <a:spcPct val="0"/>
              </a:spcAft>
              <a:buFontTx/>
              <a:buNone/>
              <a:defRPr sz="2800" b="1" kern="1200">
                <a:solidFill>
                  <a:schemeClr val="tx1"/>
                </a:solidFill>
                <a:latin typeface="+mn-lt"/>
                <a:ea typeface="+mn-ea"/>
                <a:cs typeface="+mn-cs"/>
              </a:defRPr>
            </a:lvl2pPr>
            <a:lvl3pPr marL="914400" indent="0" algn="l" rtl="0" fontAlgn="base">
              <a:spcBef>
                <a:spcPct val="20000"/>
              </a:spcBef>
              <a:spcAft>
                <a:spcPct val="0"/>
              </a:spcAft>
              <a:buFontTx/>
              <a:buNone/>
              <a:defRPr sz="2800" b="1" kern="1200">
                <a:solidFill>
                  <a:schemeClr val="tx1"/>
                </a:solidFill>
                <a:latin typeface="+mn-lt"/>
                <a:ea typeface="+mn-ea"/>
                <a:cs typeface="+mn-cs"/>
              </a:defRPr>
            </a:lvl3pPr>
            <a:lvl4pPr marL="1371600" indent="0" algn="l" rtl="0" fontAlgn="base">
              <a:spcBef>
                <a:spcPct val="20000"/>
              </a:spcBef>
              <a:spcAft>
                <a:spcPct val="0"/>
              </a:spcAft>
              <a:buFontTx/>
              <a:buNone/>
              <a:defRPr sz="2800" b="1" kern="1200">
                <a:solidFill>
                  <a:schemeClr val="tx1"/>
                </a:solidFill>
                <a:latin typeface="+mn-lt"/>
                <a:ea typeface="+mn-ea"/>
                <a:cs typeface="+mn-cs"/>
              </a:defRPr>
            </a:lvl4pPr>
            <a:lvl5pPr marL="1828800" indent="0" algn="l" rtl="0" fontAlgn="base">
              <a:spcBef>
                <a:spcPct val="20000"/>
              </a:spcBef>
              <a:spcAft>
                <a:spcPct val="0"/>
              </a:spcAft>
              <a:buFontTx/>
              <a:buNone/>
              <a:defRPr sz="2800" b="1"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Aft>
                <a:spcPts val="0"/>
              </a:spcAft>
              <a:tabLst>
                <a:tab pos="6210935" algn="l"/>
              </a:tabLst>
            </a:pPr>
            <a:r>
              <a:rPr lang="en-US" altLang="zh-CN" dirty="0">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solidFill>
                  <a:srgbClr val="00AEEF"/>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dirty="0">
                <a:solidFill>
                  <a:srgbClr val="00AEEF"/>
                </a:solidFill>
                <a:latin typeface="宋体" panose="02010600030101010101" pitchFamily="2" charset="-122"/>
                <a:ea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宋体" panose="02010600030101010101" pitchFamily="2" charset="-122"/>
                <a:cs typeface="Times New Roman" panose="02020603050405020304" pitchFamily="18" charset="0"/>
              </a:rPr>
              <a:t>物体温度升高，不一定是吸收了热量，也可能是外界对它做了功，</a:t>
            </a:r>
            <a:r>
              <a:rPr lang="en-US" altLang="zh-CN" dirty="0">
                <a:latin typeface="Times New Roman" panose="02020603050405020304" pitchFamily="18" charset="0"/>
                <a:ea typeface="宋体" panose="02010600030101010101" pitchFamily="2" charset="-122"/>
                <a:cs typeface="Times New Roman" panose="02020603050405020304" pitchFamily="18" charset="0"/>
              </a:rPr>
              <a:t>A</a:t>
            </a:r>
            <a:r>
              <a:rPr lang="zh-CN" altLang="zh-CN" dirty="0">
                <a:latin typeface="Times New Roman" panose="02020603050405020304" pitchFamily="18" charset="0"/>
                <a:ea typeface="宋体" panose="02010600030101010101" pitchFamily="2" charset="-122"/>
                <a:cs typeface="Times New Roman" panose="02020603050405020304" pitchFamily="18" charset="0"/>
              </a:rPr>
              <a:t>错误；同一物体温度升高，内能一定增加，</a:t>
            </a:r>
            <a:r>
              <a:rPr lang="en-US" altLang="zh-CN"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dirty="0">
                <a:latin typeface="Times New Roman" panose="02020603050405020304" pitchFamily="18" charset="0"/>
                <a:ea typeface="宋体" panose="02010600030101010101" pitchFamily="2" charset="-122"/>
                <a:cs typeface="Times New Roman" panose="02020603050405020304" pitchFamily="18" charset="0"/>
              </a:rPr>
              <a:t>正确；物体内能增加，可能是外界对它做了功，也可能是吸收了热量，</a:t>
            </a:r>
            <a:r>
              <a:rPr lang="en-US" altLang="zh-CN" dirty="0">
                <a:latin typeface="Times New Roman" panose="02020603050405020304" pitchFamily="18" charset="0"/>
                <a:ea typeface="宋体" panose="02010600030101010101" pitchFamily="2" charset="-122"/>
                <a:cs typeface="Times New Roman" panose="02020603050405020304" pitchFamily="18" charset="0"/>
              </a:rPr>
              <a:t>C</a:t>
            </a:r>
            <a:r>
              <a:rPr lang="zh-CN" altLang="zh-CN" dirty="0">
                <a:latin typeface="Times New Roman" panose="02020603050405020304" pitchFamily="18" charset="0"/>
                <a:ea typeface="宋体" panose="02010600030101010101" pitchFamily="2" charset="-122"/>
                <a:cs typeface="Times New Roman" panose="02020603050405020304" pitchFamily="18" charset="0"/>
              </a:rPr>
              <a:t>错误；物体吸收热量，温度可能不变，如晶体熔化时吸收热量，但温度不变，</a:t>
            </a:r>
            <a:r>
              <a:rPr lang="en-US" altLang="zh-CN" dirty="0">
                <a:latin typeface="Times New Roman" panose="02020603050405020304" pitchFamily="18" charset="0"/>
                <a:ea typeface="宋体" panose="02010600030101010101" pitchFamily="2" charset="-122"/>
                <a:cs typeface="Times New Roman" panose="02020603050405020304" pitchFamily="18" charset="0"/>
              </a:rPr>
              <a:t>D</a:t>
            </a:r>
            <a:r>
              <a:rPr lang="zh-CN" altLang="zh-CN" dirty="0">
                <a:latin typeface="Times New Roman" panose="02020603050405020304" pitchFamily="18" charset="0"/>
                <a:ea typeface="宋体" panose="02010600030101010101" pitchFamily="2" charset="-122"/>
                <a:cs typeface="Times New Roman" panose="02020603050405020304" pitchFamily="18" charset="0"/>
              </a:rPr>
              <a:t>正确</a:t>
            </a:r>
            <a:r>
              <a:rPr lang="en-US" altLang="zh-CN" dirty="0">
                <a:latin typeface="宋体" panose="02010600030101010101" pitchFamily="2" charset="-122"/>
                <a:ea typeface="宋体" panose="02010600030101010101" pitchFamily="2" charset="-122"/>
                <a:cs typeface="Times New Roman" panose="02020603050405020304" pitchFamily="18" charset="0"/>
              </a:rPr>
              <a:t>.</a:t>
            </a:r>
            <a:r>
              <a:rPr lang="zh-CN" altLang="zh-CN" dirty="0">
                <a:latin typeface="Times New Roman" panose="02020603050405020304" pitchFamily="18" charset="0"/>
                <a:ea typeface="宋体" panose="02010600030101010101" pitchFamily="2" charset="-122"/>
                <a:cs typeface="Times New Roman" panose="02020603050405020304" pitchFamily="18" charset="0"/>
              </a:rPr>
              <a:t>故选</a:t>
            </a:r>
            <a:r>
              <a:rPr lang="en-US" altLang="zh-CN" dirty="0">
                <a:latin typeface="Times New Roman" panose="02020603050405020304" pitchFamily="18" charset="0"/>
                <a:ea typeface="宋体" panose="02010600030101010101" pitchFamily="2" charset="-122"/>
                <a:cs typeface="Times New Roman" panose="02020603050405020304" pitchFamily="18" charset="0"/>
              </a:rPr>
              <a:t>B</a:t>
            </a:r>
            <a:r>
              <a:rPr lang="zh-CN" altLang="zh-CN" dirty="0">
                <a:latin typeface="Times New Roman" panose="02020603050405020304" pitchFamily="18" charset="0"/>
                <a:ea typeface="宋体" panose="02010600030101010101" pitchFamily="2" charset="-122"/>
                <a:cs typeface="Times New Roman" panose="02020603050405020304" pitchFamily="18" charset="0"/>
              </a:rPr>
              <a:t>、</a:t>
            </a:r>
            <a:r>
              <a:rPr lang="en-US" altLang="zh-CN" dirty="0">
                <a:latin typeface="Times New Roman" panose="02020603050405020304" pitchFamily="18" charset="0"/>
                <a:ea typeface="宋体" panose="02010600030101010101" pitchFamily="2" charset="-122"/>
                <a:cs typeface="Times New Roman" panose="02020603050405020304" pitchFamily="18" charset="0"/>
              </a:rPr>
              <a:t>D</a:t>
            </a:r>
            <a:r>
              <a:rPr lang="en-US" altLang="zh-CN" dirty="0">
                <a:latin typeface="宋体" panose="02010600030101010101" pitchFamily="2" charset="-122"/>
                <a:ea typeface="宋体" panose="02010600030101010101" pitchFamily="2" charset="-122"/>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theme/theme1.xml><?xml version="1.0" encoding="utf-8"?>
<a:theme xmlns:a="http://schemas.openxmlformats.org/drawingml/2006/main" na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19050" algn="ctr">
          <a:solidFill>
            <a:srgbClr val="003300"/>
          </a:solidFill>
          <a:miter lim="800000"/>
        </a:ln>
      </a:spPr>
      <a:bodyPr vert="horz" wrap="none" lIns="91440" tIns="45720" rIns="91440" bIns="45720" numCol="1" rtlCol="0" anchor="ctr" anchorCtr="0" compatLnSpc="1">
        <a:spAutoFit/>
      </a:bodyPr>
      <a:lstStyle>
        <a:defPPr algn="just">
          <a:spcAft>
            <a:spcPts val="0"/>
          </a:spcAft>
          <a:defRPr sz="2800" kern="100" dirty="0" smtClean="0">
            <a:solidFill>
              <a:srgbClr val="FF0000"/>
            </a:solidFill>
          </a:defRPr>
        </a:defPPr>
      </a:lst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ctr">
          <a:defRPr sz="2800" b="1" kern="100">
            <a:solidFill>
              <a:srgbClr val="FF0000"/>
            </a:solidFill>
            <a:cs typeface="Times New Roman" panose="02020603050405020304" pitchFamily="18"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7401</Words>
  <Application>Microsoft Office PowerPoint</Application>
  <PresentationFormat>自定义</PresentationFormat>
  <Paragraphs>477</Paragraphs>
  <Slides>67</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67</vt:i4>
      </vt:variant>
    </vt:vector>
  </HeadingPairs>
  <TitlesOfParts>
    <vt:vector size="76" baseType="lpstr">
      <vt:lpstr>黑体</vt:lpstr>
      <vt:lpstr>楷体</vt:lpstr>
      <vt:lpstr>宋体</vt:lpstr>
      <vt:lpstr>微软雅黑</vt:lpstr>
      <vt:lpstr>Arial</vt:lpstr>
      <vt:lpstr>Calibri</vt:lpstr>
      <vt:lpstr>Cambria Math</vt:lpstr>
      <vt:lpstr>Times New Roman</vt:lpstr>
      <vt:lpstr>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金状元</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陈丽：15106785299</dc:creator>
  <cp:lastModifiedBy>Administrator</cp:lastModifiedBy>
  <cp:revision>475</cp:revision>
  <dcterms:created xsi:type="dcterms:W3CDTF">2020-11-06T05:24:00Z</dcterms:created>
  <dcterms:modified xsi:type="dcterms:W3CDTF">2025-09-17T06:05:00Z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ICV">
    <vt:lpwstr>11A9212B3E5A4C0CA4EDF4FF95EB5E3C_12</vt:lpwstr>
  </property>
</Properties>
</file>